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6" r:id="rId8"/>
    <p:sldId id="264" r:id="rId9"/>
    <p:sldId id="265" r:id="rId10"/>
    <p:sldId id="275" r:id="rId11"/>
    <p:sldId id="274" r:id="rId12"/>
    <p:sldId id="267" r:id="rId13"/>
    <p:sldId id="272" r:id="rId14"/>
    <p:sldId id="27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28B8"/>
    <a:srgbClr val="E42CCC"/>
    <a:srgbClr val="DE30AF"/>
    <a:srgbClr val="D92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17EEA0-0876-4B84-9594-A53875819898}" v="13" dt="2023-11-07T14:43:24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Magri" userId="73b8e9fcfe863a22" providerId="LiveId" clId="{9A17EEA0-0876-4B84-9594-A53875819898}"/>
    <pc:docChg chg="custSel modSld">
      <pc:chgData name="Daniela Magri" userId="73b8e9fcfe863a22" providerId="LiveId" clId="{9A17EEA0-0876-4B84-9594-A53875819898}" dt="2023-11-07T20:21:42.948" v="263" actId="114"/>
      <pc:docMkLst>
        <pc:docMk/>
      </pc:docMkLst>
      <pc:sldChg chg="modSp mod">
        <pc:chgData name="Daniela Magri" userId="73b8e9fcfe863a22" providerId="LiveId" clId="{9A17EEA0-0876-4B84-9594-A53875819898}" dt="2023-11-07T20:18:52.773" v="259"/>
        <pc:sldMkLst>
          <pc:docMk/>
          <pc:sldMk cId="0" sldId="256"/>
        </pc:sldMkLst>
        <pc:spChg chg="mod">
          <ac:chgData name="Daniela Magri" userId="73b8e9fcfe863a22" providerId="LiveId" clId="{9A17EEA0-0876-4B84-9594-A53875819898}" dt="2023-11-07T20:18:52.773" v="259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Daniela Magri" userId="73b8e9fcfe863a22" providerId="LiveId" clId="{9A17EEA0-0876-4B84-9594-A53875819898}" dt="2023-11-07T14:43:24.168" v="23" actId="115"/>
        <pc:sldMkLst>
          <pc:docMk/>
          <pc:sldMk cId="0" sldId="265"/>
        </pc:sldMkLst>
        <pc:spChg chg="mod">
          <ac:chgData name="Daniela Magri" userId="73b8e9fcfe863a22" providerId="LiveId" clId="{9A17EEA0-0876-4B84-9594-A53875819898}" dt="2023-11-07T14:41:28.112" v="15" actId="207"/>
          <ac:spMkLst>
            <pc:docMk/>
            <pc:sldMk cId="0" sldId="265"/>
            <ac:spMk id="3" creationId="{00000000-0000-0000-0000-000000000000}"/>
          </ac:spMkLst>
        </pc:spChg>
        <pc:spChg chg="mod">
          <ac:chgData name="Daniela Magri" userId="73b8e9fcfe863a22" providerId="LiveId" clId="{9A17EEA0-0876-4B84-9594-A53875819898}" dt="2023-11-07T14:43:24.168" v="23" actId="115"/>
          <ac:spMkLst>
            <pc:docMk/>
            <pc:sldMk cId="0" sldId="265"/>
            <ac:spMk id="5" creationId="{00000000-0000-0000-0000-000000000000}"/>
          </ac:spMkLst>
        </pc:spChg>
      </pc:sldChg>
      <pc:sldChg chg="addSp delSp modSp mod">
        <pc:chgData name="Daniela Magri" userId="73b8e9fcfe863a22" providerId="LiveId" clId="{9A17EEA0-0876-4B84-9594-A53875819898}" dt="2023-11-07T20:21:42.948" v="263" actId="114"/>
        <pc:sldMkLst>
          <pc:docMk/>
          <pc:sldMk cId="0" sldId="274"/>
        </pc:sldMkLst>
        <pc:spChg chg="del">
          <ac:chgData name="Daniela Magri" userId="73b8e9fcfe863a22" providerId="LiveId" clId="{9A17EEA0-0876-4B84-9594-A53875819898}" dt="2023-11-07T14:32:43.768" v="0" actId="3680"/>
          <ac:spMkLst>
            <pc:docMk/>
            <pc:sldMk cId="0" sldId="274"/>
            <ac:spMk id="5" creationId="{00000000-0000-0000-0000-000000000000}"/>
          </ac:spMkLst>
        </pc:spChg>
        <pc:graphicFrameChg chg="add mod ord modGraphic">
          <ac:chgData name="Daniela Magri" userId="73b8e9fcfe863a22" providerId="LiveId" clId="{9A17EEA0-0876-4B84-9594-A53875819898}" dt="2023-11-07T20:21:42.948" v="263" actId="114"/>
          <ac:graphicFrameMkLst>
            <pc:docMk/>
            <pc:sldMk cId="0" sldId="274"/>
            <ac:graphicFrameMk id="3" creationId="{E5D334B2-D714-C0C4-3DE2-246EDCFBD6A0}"/>
          </ac:graphicFrameMkLst>
        </pc:graphicFrameChg>
      </pc:sldChg>
      <pc:sldChg chg="modSp mod">
        <pc:chgData name="Daniela Magri" userId="73b8e9fcfe863a22" providerId="LiveId" clId="{9A17EEA0-0876-4B84-9594-A53875819898}" dt="2023-11-07T14:56:13.475" v="257" actId="1076"/>
        <pc:sldMkLst>
          <pc:docMk/>
          <pc:sldMk cId="0" sldId="275"/>
        </pc:sldMkLst>
        <pc:spChg chg="mod">
          <ac:chgData name="Daniela Magri" userId="73b8e9fcfe863a22" providerId="LiveId" clId="{9A17EEA0-0876-4B84-9594-A53875819898}" dt="2023-11-07T14:37:46.848" v="2" actId="27636"/>
          <ac:spMkLst>
            <pc:docMk/>
            <pc:sldMk cId="0" sldId="275"/>
            <ac:spMk id="2" creationId="{00000000-0000-0000-0000-000000000000}"/>
          </ac:spMkLst>
        </pc:spChg>
        <pc:spChg chg="mod">
          <ac:chgData name="Daniela Magri" userId="73b8e9fcfe863a22" providerId="LiveId" clId="{9A17EEA0-0876-4B84-9594-A53875819898}" dt="2023-11-07T14:56:13.475" v="257" actId="1076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a Magri" userId="73b8e9fcfe863a22" providerId="LiveId" clId="{9A17EEA0-0876-4B84-9594-A53875819898}" dt="2023-11-07T14:54:44.638" v="254" actId="20577"/>
          <ac:spMkLst>
            <pc:docMk/>
            <pc:sldMk cId="0" sldId="275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79AF6-1DBB-413D-A2E3-7C5C490190E8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F376B-695F-4819-A9B9-A899D3AE5873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69298" y="3008120"/>
            <a:ext cx="8453393" cy="1915442"/>
          </a:xfrm>
        </p:spPr>
        <p:txBody>
          <a:bodyPr>
            <a:normAutofit/>
          </a:bodyPr>
          <a:lstStyle/>
          <a:p>
            <a:pPr algn="ctr"/>
            <a:r>
              <a:rPr lang="it-IT" sz="4400" b="1" dirty="0">
                <a:solidFill>
                  <a:srgbClr val="002060"/>
                </a:solidFill>
                <a:effectLst/>
                <a:latin typeface="+mn-lt"/>
              </a:rPr>
              <a:t>Progettazione ed implementazione di algoritmi di Formation Control per reti di agenti mobili</a:t>
            </a:r>
            <a:endParaRPr lang="it-IT" sz="37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81899" y="1594115"/>
            <a:ext cx="9228201" cy="955123"/>
          </a:xfrm>
        </p:spPr>
        <p:txBody>
          <a:bodyPr>
            <a:normAutofit/>
          </a:bodyPr>
          <a:lstStyle/>
          <a:p>
            <a:pPr algn="ctr"/>
            <a:r>
              <a:rPr lang="it-IT" sz="1400" b="1" dirty="0">
                <a:solidFill>
                  <a:srgbClr val="002060"/>
                </a:solidFill>
              </a:rPr>
              <a:t>UNIVERSITÀ DEGLI STUDI DI TORINO</a:t>
            </a:r>
          </a:p>
          <a:p>
            <a:pPr algn="ctr"/>
            <a:r>
              <a:rPr lang="it-IT" sz="1300" b="1" dirty="0">
                <a:solidFill>
                  <a:srgbClr val="002060"/>
                </a:solidFill>
              </a:rPr>
              <a:t>Dipartimento di informatica</a:t>
            </a:r>
          </a:p>
          <a:p>
            <a:pPr algn="ctr"/>
            <a:r>
              <a:rPr lang="it-IT" sz="1300" b="1" dirty="0">
                <a:solidFill>
                  <a:srgbClr val="002060"/>
                </a:solidFill>
              </a:rPr>
              <a:t>Corso di laurea triennale in informatica</a:t>
            </a:r>
          </a:p>
        </p:txBody>
      </p:sp>
      <p:pic>
        <p:nvPicPr>
          <p:cNvPr id="5" name="Immagine 4" descr="Immagine che contiene testo, emblema, simbolo, pollo&#10;&#10;Descrizione generata automaticament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37" y="106592"/>
            <a:ext cx="1266517" cy="140845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579604" y="5387979"/>
            <a:ext cx="2888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02060"/>
                </a:solidFill>
              </a:rPr>
              <a:t>Primo Relatore: Gianluca Torta</a:t>
            </a:r>
          </a:p>
          <a:p>
            <a:r>
              <a:rPr lang="it-IT" sz="1400" b="1" dirty="0">
                <a:solidFill>
                  <a:srgbClr val="002060"/>
                </a:solidFill>
              </a:rPr>
              <a:t>Secondo Relatore: Giorgio </a:t>
            </a:r>
            <a:r>
              <a:rPr lang="it-IT" sz="1400" b="1" dirty="0" err="1">
                <a:solidFill>
                  <a:srgbClr val="002060"/>
                </a:solidFill>
              </a:rPr>
              <a:t>Audrito</a:t>
            </a:r>
            <a:endParaRPr lang="it-IT" sz="1400" b="1" dirty="0">
              <a:solidFill>
                <a:srgbClr val="002060"/>
              </a:solidFill>
            </a:endParaRPr>
          </a:p>
          <a:p>
            <a:r>
              <a:rPr lang="it-IT" sz="1400" b="1" dirty="0">
                <a:solidFill>
                  <a:srgbClr val="002060"/>
                </a:solidFill>
              </a:rPr>
              <a:t>Correlatore: Daniele Bortoluzzi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8374657" y="5387979"/>
            <a:ext cx="207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002060"/>
                </a:solidFill>
              </a:rPr>
              <a:t>Candidato: Daniela Magrì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002060"/>
                </a:solidFill>
                <a:sym typeface="+mn-ea"/>
              </a:rPr>
              <a:t>Circular</a:t>
            </a:r>
            <a:r>
              <a:rPr lang="it-IT" dirty="0">
                <a:solidFill>
                  <a:srgbClr val="002060"/>
                </a:solidFill>
                <a:sym typeface="+mn-ea"/>
              </a:rPr>
              <a:t> </a:t>
            </a:r>
            <a:r>
              <a:rPr lang="it-IT" b="1" dirty="0">
                <a:solidFill>
                  <a:srgbClr val="002060"/>
                </a:solidFill>
                <a:sym typeface="+mn-ea"/>
              </a:rPr>
              <a:t>Position - Meccanismo utilizzato per evitare collisioni tra agenti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09968" y="2217085"/>
            <a:ext cx="5181600" cy="3959878"/>
          </a:xfrm>
        </p:spPr>
        <p:txBody>
          <a:bodyPr/>
          <a:lstStyle/>
          <a:p>
            <a:pPr marL="0" indent="0" algn="just">
              <a:buNone/>
            </a:pPr>
            <a:r>
              <a:rPr lang="it-IT" sz="2000" dirty="0">
                <a:solidFill>
                  <a:srgbClr val="002060"/>
                </a:solidFill>
                <a:sym typeface="+mn-ea"/>
              </a:rPr>
              <a:t>Il </a:t>
            </a:r>
            <a:r>
              <a:rPr lang="it-IT" sz="2000" b="1" u="sng" dirty="0">
                <a:solidFill>
                  <a:srgbClr val="002060"/>
                </a:solidFill>
                <a:sym typeface="+mn-ea"/>
              </a:rPr>
              <a:t>goal</a:t>
            </a:r>
            <a:r>
              <a:rPr lang="it-IT" sz="2000" dirty="0">
                <a:solidFill>
                  <a:srgbClr val="002060"/>
                </a:solidFill>
                <a:sym typeface="+mn-ea"/>
              </a:rPr>
              <a:t> (o obiettivo) dello slave è raggiungere la posizione a lui assegnata nel perimetro della circonferenza.</a:t>
            </a:r>
            <a:endParaRPr lang="it-IT" sz="20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2000" b="1" u="sng" dirty="0">
                <a:solidFill>
                  <a:srgbClr val="002060"/>
                </a:solidFill>
                <a:sym typeface="+mn-ea"/>
              </a:rPr>
              <a:t>È importante avere un ulteriore sistema per rilevare la presenza di altri agenti nelle vicinanze e generare forze di repulsione che impediscono le collisioni durante il tracking verso il goal identificato.</a:t>
            </a:r>
          </a:p>
          <a:p>
            <a:pPr marL="0" indent="0" algn="just">
              <a:buNone/>
            </a:pPr>
            <a:r>
              <a:rPr lang="it-IT" sz="2000" dirty="0">
                <a:solidFill>
                  <a:srgbClr val="002060"/>
                </a:solidFill>
                <a:sym typeface="+mn-ea"/>
              </a:rPr>
              <a:t>Viene utilizzato un sistema di </a:t>
            </a:r>
            <a:r>
              <a:rPr lang="it-IT" sz="2000" b="1" u="sng" dirty="0">
                <a:solidFill>
                  <a:srgbClr val="002060"/>
                </a:solidFill>
                <a:sym typeface="+mn-ea"/>
              </a:rPr>
              <a:t>Collision Avoidance</a:t>
            </a:r>
            <a:r>
              <a:rPr lang="it-IT" sz="2000" dirty="0">
                <a:solidFill>
                  <a:srgbClr val="002060"/>
                </a:solidFill>
                <a:sym typeface="+mn-ea"/>
              </a:rPr>
              <a:t>, considerato come un evoluzione della strategia utilizzata in </a:t>
            </a:r>
            <a:r>
              <a:rPr lang="it-IT" sz="2000" i="1" dirty="0">
                <a:solidFill>
                  <a:srgbClr val="002060"/>
                </a:solidFill>
                <a:sym typeface="+mn-ea"/>
              </a:rPr>
              <a:t>Circular Forces</a:t>
            </a:r>
            <a:r>
              <a:rPr lang="it-IT" sz="2000" dirty="0">
                <a:solidFill>
                  <a:srgbClr val="002060"/>
                </a:solidFill>
                <a:sym typeface="+mn-ea"/>
              </a:rPr>
              <a:t>, poichè viene implementato attraverso l’uso di regioni di attivazione.</a:t>
            </a:r>
            <a:endParaRPr lang="it-IT" sz="20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it-IT" sz="2000" b="1" u="sng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14" name="Pulsante di azione: Home 13">
            <a:hlinkClick r:id="rId2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Content Placeholder 5" descr="Campo vettoriale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2870" y="1841500"/>
            <a:ext cx="4900930" cy="330009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7580630" y="1691005"/>
            <a:ext cx="1964690" cy="76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9545320" y="3943350"/>
            <a:ext cx="1964690" cy="76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452870" y="5199380"/>
            <a:ext cx="4900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i="1" dirty="0">
                <a:solidFill>
                  <a:srgbClr val="002060"/>
                </a:solidFill>
              </a:rPr>
              <a:t>Traiettore generate da un agente applicando il sistema di </a:t>
            </a:r>
            <a:r>
              <a:rPr lang="it-IT" sz="1600" b="1" i="1" dirty="0" err="1">
                <a:solidFill>
                  <a:srgbClr val="002060"/>
                </a:solidFill>
              </a:rPr>
              <a:t>Collision</a:t>
            </a:r>
            <a:r>
              <a:rPr lang="it-IT" sz="1600" b="1" i="1" dirty="0">
                <a:solidFill>
                  <a:srgbClr val="002060"/>
                </a:solidFill>
              </a:rPr>
              <a:t> </a:t>
            </a:r>
            <a:r>
              <a:rPr lang="it-IT" sz="1600" b="1" i="1" dirty="0" err="1">
                <a:solidFill>
                  <a:srgbClr val="002060"/>
                </a:solidFill>
              </a:rPr>
              <a:t>Avoidance</a:t>
            </a:r>
            <a:r>
              <a:rPr lang="it-IT" sz="1600" b="1" i="1" dirty="0">
                <a:solidFill>
                  <a:srgbClr val="002060"/>
                </a:solidFill>
              </a:rPr>
              <a:t> che sfrutta il concetto di potenziale artificiale</a:t>
            </a:r>
            <a:endParaRPr lang="it-IT" altLang="en-US" sz="1600" b="1" i="1" dirty="0">
              <a:solidFill>
                <a:srgbClr val="002060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6975475" y="4862830"/>
            <a:ext cx="698500" cy="278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it-IT" sz="1200" dirty="0">
                <a:solidFill>
                  <a:srgbClr val="002060"/>
                </a:solidFill>
              </a:rPr>
              <a:t>Agente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it-IT" sz="4000" b="1" dirty="0">
                <a:solidFill>
                  <a:srgbClr val="002060"/>
                </a:solidFill>
              </a:rPr>
              <a:t>Analisi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E5D334B2-D714-C0C4-3DE2-246EDCFBD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23016"/>
              </p:ext>
            </p:extLst>
          </p:nvPr>
        </p:nvGraphicFramePr>
        <p:xfrm>
          <a:off x="1418602" y="2877523"/>
          <a:ext cx="9280733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706">
                  <a:extLst>
                    <a:ext uri="{9D8B030D-6E8A-4147-A177-3AD203B41FA5}">
                      <a16:colId xmlns:a16="http://schemas.microsoft.com/office/drawing/2014/main" val="1742368340"/>
                    </a:ext>
                  </a:extLst>
                </a:gridCol>
                <a:gridCol w="6008027">
                  <a:extLst>
                    <a:ext uri="{9D8B030D-6E8A-4147-A177-3AD203B41FA5}">
                      <a16:colId xmlns:a16="http://schemas.microsoft.com/office/drawing/2014/main" val="58884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Descrizione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70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002060"/>
                          </a:solidFill>
                        </a:rPr>
                        <a:t>Test </a:t>
                      </a:r>
                      <a:r>
                        <a:rPr lang="it-IT" b="1" i="1" dirty="0" err="1">
                          <a:solidFill>
                            <a:srgbClr val="002060"/>
                          </a:solidFill>
                        </a:rPr>
                        <a:t>Nominal</a:t>
                      </a:r>
                      <a:endParaRPr lang="it-IT" b="1" i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Viene mostrata l’efficienza degli algoritmi in uno scenario standard in cui il dispositivo master si muove più lentamente rispetto ai dispositivi slave e la dimensione del perimetro della circonferenza è adeguata rispetto al numero dei dispositivi slave.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60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002060"/>
                          </a:solidFill>
                        </a:rPr>
                        <a:t>Test </a:t>
                      </a:r>
                      <a:r>
                        <a:rPr lang="it-IT" b="1" i="1" dirty="0">
                          <a:solidFill>
                            <a:srgbClr val="002060"/>
                          </a:solidFill>
                        </a:rPr>
                        <a:t>Slow </a:t>
                      </a:r>
                      <a:r>
                        <a:rPr lang="it-IT" b="1" i="1" dirty="0" err="1">
                          <a:solidFill>
                            <a:srgbClr val="002060"/>
                          </a:solidFill>
                        </a:rPr>
                        <a:t>Slaves</a:t>
                      </a:r>
                      <a:r>
                        <a:rPr lang="it-IT" b="1" i="1" dirty="0">
                          <a:solidFill>
                            <a:srgbClr val="002060"/>
                          </a:solidFill>
                        </a:rPr>
                        <a:t> Always Fast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rgbClr val="002060"/>
                          </a:solidFill>
                        </a:rPr>
                        <a:t>Viene mostrata l’adattabilità degli algoritmi nello scenario in cui tutti i dispositivi viaggiano alla stessa velocità.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2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002060"/>
                          </a:solidFill>
                        </a:rPr>
                        <a:t>Test </a:t>
                      </a:r>
                      <a:r>
                        <a:rPr lang="it-IT" b="1" i="1" dirty="0">
                          <a:solidFill>
                            <a:srgbClr val="002060"/>
                          </a:solidFill>
                        </a:rPr>
                        <a:t>Large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rgbClr val="002060"/>
                          </a:solidFill>
                        </a:rPr>
                        <a:t>Viene mostrato il comportamento degli algoritmi nello scenario in cui il perimetro della circonferenza è notevolmente esteso e i dispositivi slave si disperdono al suo interno senza, nella maggior parte dei casi, riuscire a comunicare tra loro.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7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002060"/>
                          </a:solidFill>
                        </a:rPr>
                        <a:t>Test </a:t>
                      </a:r>
                      <a:r>
                        <a:rPr lang="it-IT" b="1" i="1" dirty="0" err="1">
                          <a:solidFill>
                            <a:srgbClr val="002060"/>
                          </a:solidFill>
                        </a:rPr>
                        <a:t>Busy</a:t>
                      </a:r>
                      <a:r>
                        <a:rPr lang="it-IT" b="1" i="1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it-IT" b="1" i="1" dirty="0" err="1">
                          <a:solidFill>
                            <a:srgbClr val="002060"/>
                          </a:solidFill>
                        </a:rPr>
                        <a:t>Formation</a:t>
                      </a:r>
                      <a:endParaRPr lang="it-IT" b="1" i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rgbClr val="002060"/>
                          </a:solidFill>
                        </a:rPr>
                        <a:t>Viene mostrata l’efficacia degli algoritmi nello scenario in cui devono gestire la disposizione di numerosi dispositivi slave all’interno di un perimetro della circonferenza limitato.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9525"/>
                  </a:ext>
                </a:extLst>
              </a:tr>
            </a:tbl>
          </a:graphicData>
        </a:graphic>
      </p:graphicFrame>
      <p:sp>
        <p:nvSpPr>
          <p:cNvPr id="14" name="Pulsante di azione: Home 13">
            <a:hlinkClick r:id="rId2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D1C45C-54FF-03C7-9ABA-B0A8B02C70A5}"/>
              </a:ext>
            </a:extLst>
          </p:cNvPr>
          <p:cNvSpPr txBox="1"/>
          <p:nvPr/>
        </p:nvSpPr>
        <p:spPr>
          <a:xfrm>
            <a:off x="838199" y="1246307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</a:rPr>
              <a:t>È stata svolta un’analisi empirica degli algoritmi per valutarne l’efficacia, l’efficienza e il comportamento in diverse situazioni tramite una serie di test sperimentali in cui sono stati variati alcuni parametri di configurazione.</a:t>
            </a:r>
          </a:p>
          <a:p>
            <a:pPr algn="just"/>
            <a:r>
              <a:rPr lang="it-IT" sz="2000" b="1" dirty="0">
                <a:solidFill>
                  <a:srgbClr val="002060"/>
                </a:solidFill>
              </a:rPr>
              <a:t>Sono stati svolti i medesimi test per entrambi gli algoritmi</a:t>
            </a:r>
            <a:r>
              <a:rPr lang="it-IT" sz="2000" dirty="0">
                <a:solidFill>
                  <a:srgbClr val="002060"/>
                </a:solidFill>
              </a:rPr>
              <a:t>, al fine di condurre in un secondo momento un’analisi comparativa.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39788" y="154940"/>
            <a:ext cx="10515600" cy="1325563"/>
          </a:xfrm>
        </p:spPr>
        <p:txBody>
          <a:bodyPr/>
          <a:lstStyle/>
          <a:p>
            <a:r>
              <a:rPr lang="it-IT" sz="4000" b="1" dirty="0">
                <a:solidFill>
                  <a:srgbClr val="002060"/>
                </a:solidFill>
              </a:rPr>
              <a:t>Analisi comparativa – Test </a:t>
            </a:r>
            <a:r>
              <a:rPr lang="it-IT" sz="4000" b="1" i="1" dirty="0" err="1">
                <a:solidFill>
                  <a:srgbClr val="002060"/>
                </a:solidFill>
              </a:rPr>
              <a:t>Nominal</a:t>
            </a:r>
            <a:endParaRPr lang="it-IT" sz="4000" b="1" i="1" dirty="0">
              <a:solidFill>
                <a:srgbClr val="00206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74190" y="1144270"/>
            <a:ext cx="4537075" cy="526415"/>
          </a:xfrm>
        </p:spPr>
        <p:txBody>
          <a:bodyPr/>
          <a:lstStyle/>
          <a:p>
            <a:r>
              <a:rPr lang="it-IT" altLang="en-US" sz="2000">
                <a:solidFill>
                  <a:srgbClr val="002060"/>
                </a:solidFill>
              </a:rPr>
              <a:t>Consumi energetici dei dispositivi</a:t>
            </a:r>
          </a:p>
        </p:txBody>
      </p:sp>
      <p:pic>
        <p:nvPicPr>
          <p:cNvPr id="9" name="Content Placeholder 8" descr="circular_forces_nominal_energy_used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0520" y="1876425"/>
            <a:ext cx="3517265" cy="239903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680710" y="1299845"/>
            <a:ext cx="4589145" cy="370840"/>
          </a:xfrm>
        </p:spPr>
        <p:txBody>
          <a:bodyPr>
            <a:noAutofit/>
          </a:bodyPr>
          <a:lstStyle/>
          <a:p>
            <a:r>
              <a:rPr lang="it-IT" altLang="en-US" sz="2000">
                <a:solidFill>
                  <a:srgbClr val="002060"/>
                </a:solidFill>
              </a:rPr>
              <a:t>Valutazione della circonferenza costruita</a:t>
            </a:r>
          </a:p>
        </p:txBody>
      </p:sp>
      <p:sp>
        <p:nvSpPr>
          <p:cNvPr id="14" name="Pulsante di azione: Home 13">
            <a:hlinkClick r:id="rId3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Content Placeholder 9" descr="circular_position_nominal_energy_used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1666875" y="4424045"/>
            <a:ext cx="3574415" cy="24333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-8255" y="2292350"/>
            <a:ext cx="16503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en-US" sz="1600" b="1">
                <a:solidFill>
                  <a:srgbClr val="002060"/>
                </a:solidFill>
              </a:rPr>
              <a:t>Circular Forces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-635" y="4868545"/>
            <a:ext cx="1774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en-US" sz="1600" b="1">
                <a:solidFill>
                  <a:srgbClr val="002060"/>
                </a:solidFill>
              </a:rPr>
              <a:t>Circular Position</a:t>
            </a:r>
          </a:p>
        </p:txBody>
      </p:sp>
      <p:pic>
        <p:nvPicPr>
          <p:cNvPr id="15" name="Picture 14" descr="Comparazione nominal 2.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75" y="1885315"/>
            <a:ext cx="3230880" cy="4972685"/>
          </a:xfrm>
          <a:prstGeom prst="rect">
            <a:avLst/>
          </a:prstGeom>
        </p:spPr>
      </p:pic>
      <p:pic>
        <p:nvPicPr>
          <p:cNvPr id="16" name="Picture 15" descr="Comparazione nominal 2.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20" y="1885315"/>
            <a:ext cx="3167380" cy="4972685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6836410" y="4349115"/>
            <a:ext cx="110617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>
            <a:off x="6911340" y="1885315"/>
            <a:ext cx="110617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9392920" y="1832610"/>
            <a:ext cx="2792095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10031095" y="4424045"/>
            <a:ext cx="1227455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8211185" y="1590040"/>
            <a:ext cx="1062990" cy="372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endCxn id="16" idx="3"/>
          </p:cNvCxnSpPr>
          <p:nvPr/>
        </p:nvCxnSpPr>
        <p:spPr>
          <a:xfrm>
            <a:off x="-8255" y="4314825"/>
            <a:ext cx="12200255" cy="57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516880" y="1326515"/>
            <a:ext cx="1905" cy="55308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013190" y="1824990"/>
            <a:ext cx="20320" cy="502348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6462395" y="1832610"/>
            <a:ext cx="2004060" cy="347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altLang="en-US" sz="1400" b="1">
                <a:solidFill>
                  <a:srgbClr val="002060"/>
                </a:solidFill>
              </a:rPr>
              <a:t>Distanze master-slave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9681845" y="1832610"/>
            <a:ext cx="1940560" cy="347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altLang="en-US" sz="1400" b="1">
                <a:solidFill>
                  <a:srgbClr val="002060"/>
                </a:solidFill>
              </a:rPr>
              <a:t>Distanze slave-slave</a:t>
            </a:r>
          </a:p>
        </p:txBody>
      </p:sp>
      <p:cxnSp>
        <p:nvCxnSpPr>
          <p:cNvPr id="2" name="Straight Connector 1"/>
          <p:cNvCxnSpPr/>
          <p:nvPr/>
        </p:nvCxnSpPr>
        <p:spPr>
          <a:xfrm>
            <a:off x="-15240" y="1670685"/>
            <a:ext cx="12200255" cy="57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605915" y="1327150"/>
            <a:ext cx="1905" cy="55308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>
                <a:solidFill>
                  <a:srgbClr val="002060"/>
                </a:solidFill>
              </a:rPr>
              <a:t>Considerazioni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en-US">
                <a:solidFill>
                  <a:srgbClr val="002060"/>
                </a:solidFill>
              </a:rPr>
              <a:t>Circular Forces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51585" y="2505075"/>
            <a:ext cx="4745990" cy="3684905"/>
          </a:xfrm>
        </p:spPr>
        <p:txBody>
          <a:bodyPr/>
          <a:lstStyle/>
          <a:p>
            <a:pPr marL="0" algn="l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Gestione più semplice: richiede l’utilizzo di strumenti meno sofisticati e non presenta vincoli per funzionare correttamente</a:t>
            </a:r>
          </a:p>
          <a:p>
            <a:pPr marL="0" algn="l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Precisione della circonferenza costruita discreta</a:t>
            </a:r>
          </a:p>
          <a:p>
            <a:pPr marL="0" algn="l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Richiede un consumo energetico maggiore </a:t>
            </a:r>
          </a:p>
          <a:p>
            <a:pPr marL="0" algn="l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Converge più velocemente al risultato</a:t>
            </a:r>
          </a:p>
          <a:p>
            <a:pPr marL="0" algn="just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altLang="en-US">
                <a:solidFill>
                  <a:srgbClr val="002060"/>
                </a:solidFill>
              </a:rPr>
              <a:t>Circular Position</a:t>
            </a:r>
          </a:p>
        </p:txBody>
      </p:sp>
      <p:sp>
        <p:nvSpPr>
          <p:cNvPr id="14" name="Pulsante di azione: Home 13">
            <a:hlinkClick r:id="rId2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Content Placeholder 14" descr="icons8-verificato-4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73430" y="2505075"/>
            <a:ext cx="478155" cy="478155"/>
          </a:xfrm>
          <a:prstGeom prst="rect">
            <a:avLst/>
          </a:prstGeom>
        </p:spPr>
      </p:pic>
      <p:pic>
        <p:nvPicPr>
          <p:cNvPr id="16" name="Content Placeholder 14" descr="icons8-verificato-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4535170"/>
            <a:ext cx="478155" cy="478155"/>
          </a:xfrm>
          <a:prstGeom prst="rect">
            <a:avLst/>
          </a:prstGeom>
        </p:spPr>
      </p:pic>
      <p:pic>
        <p:nvPicPr>
          <p:cNvPr id="17" name="Picture 16" descr="icons8-rimuovi-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4057015"/>
            <a:ext cx="478155" cy="478155"/>
          </a:xfrm>
          <a:prstGeom prst="rect">
            <a:avLst/>
          </a:prstGeom>
        </p:spPr>
      </p:pic>
      <p:pic>
        <p:nvPicPr>
          <p:cNvPr id="18" name="Picture 17" descr="icons8-emoji-cerchio-giallo-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" y="3373120"/>
            <a:ext cx="530225" cy="530225"/>
          </a:xfrm>
          <a:prstGeom prst="rect">
            <a:avLst/>
          </a:prstGeom>
        </p:spPr>
      </p:pic>
      <p:sp>
        <p:nvSpPr>
          <p:cNvPr id="19" name="Content Placeholder 10"/>
          <p:cNvSpPr>
            <a:spLocks noGrp="1"/>
          </p:cNvSpPr>
          <p:nvPr/>
        </p:nvSpPr>
        <p:spPr>
          <a:xfrm>
            <a:off x="6609715" y="2505075"/>
            <a:ext cx="4745990" cy="3684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Gestione più elaborata: richiede l’utilizzo di strumenti più sofisticati e presenta vincoli per funzionare correttamente</a:t>
            </a:r>
          </a:p>
          <a:p>
            <a:pPr marL="0" algn="l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Precisione della circonferenza costruita perfetta</a:t>
            </a:r>
          </a:p>
          <a:p>
            <a:pPr marL="0" algn="l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Richiede un consumo energetico minore </a:t>
            </a:r>
          </a:p>
          <a:p>
            <a:pPr marL="0" algn="l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Converge più lentamente al risultato</a:t>
            </a:r>
          </a:p>
          <a:p>
            <a:pPr marL="0" algn="just">
              <a:buClrTx/>
              <a:buSzTx/>
              <a:buNone/>
            </a:pPr>
            <a:r>
              <a:rPr lang="it-IT" sz="20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20" name="Content Placeholder 14" descr="icons8-verificato-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25190"/>
            <a:ext cx="478155" cy="478155"/>
          </a:xfrm>
          <a:prstGeom prst="rect">
            <a:avLst/>
          </a:prstGeom>
        </p:spPr>
      </p:pic>
      <p:pic>
        <p:nvPicPr>
          <p:cNvPr id="21" name="Content Placeholder 14" descr="icons8-verificato-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57015"/>
            <a:ext cx="478155" cy="478155"/>
          </a:xfrm>
          <a:prstGeom prst="rect">
            <a:avLst/>
          </a:prstGeom>
        </p:spPr>
      </p:pic>
      <p:pic>
        <p:nvPicPr>
          <p:cNvPr id="22" name="Picture 21" descr="icons8-rimuovi-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05075"/>
            <a:ext cx="478155" cy="478155"/>
          </a:xfrm>
          <a:prstGeom prst="rect">
            <a:avLst/>
          </a:prstGeom>
        </p:spPr>
      </p:pic>
      <p:pic>
        <p:nvPicPr>
          <p:cNvPr id="23" name="Picture 22" descr="icons8-emoji-cerchio-giallo-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535170"/>
            <a:ext cx="530225" cy="530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>
                <a:solidFill>
                  <a:srgbClr val="002060"/>
                </a:solidFill>
              </a:rPr>
              <a:t>Grazie per l’attenzione.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6744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aria aperta, erba, pianta, cielo&#10;&#10;Descrizione generata automaticamente"/>
          <p:cNvPicPr>
            <a:picLocks noChangeAspect="1"/>
          </p:cNvPicPr>
          <p:nvPr/>
        </p:nvPicPr>
        <p:blipFill rotWithShape="1">
          <a:blip r:embed="rId2"/>
          <a:srcRect l="12202" r="30817" b="1"/>
          <a:stretch>
            <a:fillRect/>
          </a:stretch>
        </p:blipFill>
        <p:spPr>
          <a:xfrm>
            <a:off x="811051" y="804661"/>
            <a:ext cx="4480560" cy="5248656"/>
          </a:xfrm>
          <a:prstGeom prst="rect">
            <a:avLst/>
          </a:prstGeom>
          <a:effectLst/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66435" y="1861185"/>
            <a:ext cx="5528945" cy="4294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rgbClr val="002060"/>
                </a:solidFill>
              </a:rPr>
              <a:t>Progetto e strumenti per la ricerca:</a:t>
            </a:r>
            <a:endParaRPr lang="it-IT" sz="2400" b="1" dirty="0">
              <a:solidFill>
                <a:srgbClr val="002060"/>
              </a:solidFill>
              <a:hlinkClick r:id="rId3" action="ppaction://hlinksldjump"/>
            </a:endParaRPr>
          </a:p>
          <a:p>
            <a:r>
              <a:rPr lang="it-IT" sz="2000" b="1" dirty="0">
                <a:solidFill>
                  <a:srgbClr val="002060"/>
                </a:solidFill>
                <a:hlinkClick r:id="rId3" action="ppaction://hlinksldjump"/>
              </a:rPr>
              <a:t>Navigazione automa di UV in scenari agricoli;</a:t>
            </a:r>
            <a:endParaRPr lang="it-IT" sz="2000" b="1" dirty="0">
              <a:solidFill>
                <a:srgbClr val="002060"/>
              </a:solidFill>
            </a:endParaRPr>
          </a:p>
          <a:p>
            <a:r>
              <a:rPr lang="it-IT" sz="2000" b="1" dirty="0">
                <a:solidFill>
                  <a:srgbClr val="002060"/>
                </a:solidFill>
                <a:hlinkClick r:id="rId4" action="ppaction://hlinksldjump"/>
              </a:rPr>
              <a:t>Schemi cooperativi UV;</a:t>
            </a:r>
            <a:endParaRPr lang="it-IT" sz="2000" b="1" dirty="0">
              <a:solidFill>
                <a:srgbClr val="002060"/>
              </a:solidFill>
            </a:endParaRPr>
          </a:p>
          <a:p>
            <a:r>
              <a:rPr lang="it-IT" sz="2000" b="1" dirty="0">
                <a:solidFill>
                  <a:srgbClr val="002060"/>
                </a:solidFill>
                <a:hlinkClick r:id="rId5" action="ppaction://hlinksldjump"/>
              </a:rPr>
              <a:t>Framework FCPP.</a:t>
            </a:r>
            <a:endParaRPr lang="it-IT" sz="20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it-IT" sz="2400" b="1" dirty="0">
                <a:solidFill>
                  <a:srgbClr val="002060"/>
                </a:solidFill>
              </a:rPr>
              <a:t>Algoritmi di Formation Control proposti:</a:t>
            </a:r>
          </a:p>
          <a:p>
            <a:r>
              <a:rPr lang="it-IT" sz="2000" b="1" dirty="0">
                <a:solidFill>
                  <a:srgbClr val="002060"/>
                </a:solidFill>
                <a:hlinkClick r:id="rId6" action="ppaction://hlinksldjump"/>
              </a:rPr>
              <a:t>Circular Forces;</a:t>
            </a:r>
            <a:endParaRPr lang="it-IT" sz="2000" b="1" dirty="0">
              <a:solidFill>
                <a:srgbClr val="002060"/>
              </a:solidFill>
            </a:endParaRPr>
          </a:p>
          <a:p>
            <a:r>
              <a:rPr lang="it-IT" sz="2000" b="1" dirty="0">
                <a:solidFill>
                  <a:srgbClr val="002060"/>
                </a:solidFill>
                <a:hlinkClick r:id="rId7" action="ppaction://hlinksldjump"/>
              </a:rPr>
              <a:t>Circular Position;</a:t>
            </a:r>
            <a:endParaRPr lang="it-IT" sz="20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it-IT" sz="2400" b="1" dirty="0">
                <a:solidFill>
                  <a:srgbClr val="002060"/>
                </a:solidFill>
                <a:hlinkClick r:id="rId8" action="ppaction://hlinksldjump"/>
              </a:rPr>
              <a:t>Analisi</a:t>
            </a:r>
            <a:r>
              <a:rPr lang="it-IT" sz="2400" b="1" dirty="0">
                <a:solidFill>
                  <a:srgbClr val="002060"/>
                </a:solidFill>
              </a:rPr>
              <a:t>:</a:t>
            </a:r>
          </a:p>
          <a:p>
            <a:r>
              <a:rPr lang="it-IT" sz="2000" b="1" dirty="0">
                <a:solidFill>
                  <a:srgbClr val="002060"/>
                </a:solidFill>
                <a:hlinkClick r:id="rId9" action="ppaction://hlinksldjump"/>
              </a:rPr>
              <a:t>Analisi comparativa;</a:t>
            </a:r>
            <a:endParaRPr lang="it-IT" sz="2000" b="1" dirty="0">
              <a:solidFill>
                <a:srgbClr val="002060"/>
              </a:solidFill>
            </a:endParaRPr>
          </a:p>
          <a:p>
            <a:r>
              <a:rPr lang="it-IT" sz="2000" b="1" dirty="0">
                <a:solidFill>
                  <a:srgbClr val="002060"/>
                </a:solidFill>
                <a:hlinkClick r:id="rId10" action="ppaction://hlinksldjump"/>
              </a:rPr>
              <a:t>Considerazioni.</a:t>
            </a:r>
            <a:endParaRPr lang="it-IT" sz="2000" b="1" dirty="0">
              <a:solidFill>
                <a:srgbClr val="002060"/>
              </a:solidFill>
            </a:endParaRPr>
          </a:p>
          <a:p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  <a:p>
            <a:endParaRPr lang="it-IT" sz="2000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66437" y="804661"/>
            <a:ext cx="4809175" cy="1296701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002060"/>
                </a:solidFill>
              </a:rPr>
              <a:t>Indice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9"/>
          <p:cNvSpPr>
            <a:spLocks noGrp="1"/>
          </p:cNvSpPr>
          <p:nvPr>
            <p:ph sz="half" idx="1"/>
          </p:nvPr>
        </p:nvSpPr>
        <p:spPr>
          <a:xfrm>
            <a:off x="838200" y="2268970"/>
            <a:ext cx="5181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solidFill>
                  <a:srgbClr val="002060"/>
                </a:solidFill>
              </a:rPr>
              <a:t>L’ </a:t>
            </a:r>
            <a:r>
              <a:rPr lang="it-IT" sz="2000" b="1" u="sng" dirty="0">
                <a:solidFill>
                  <a:srgbClr val="002060"/>
                </a:solidFill>
              </a:rPr>
              <a:t>AGRICOLTURA 4.0 </a:t>
            </a:r>
            <a:r>
              <a:rPr lang="it-IT" sz="2000" dirty="0">
                <a:solidFill>
                  <a:srgbClr val="002060"/>
                </a:solidFill>
              </a:rPr>
              <a:t>comprende un insieme di tecnologie che integrano: </a:t>
            </a:r>
            <a:r>
              <a:rPr lang="it-IT" sz="2000" b="1" u="sng" dirty="0">
                <a:solidFill>
                  <a:srgbClr val="002060"/>
                </a:solidFill>
              </a:rPr>
              <a:t>sensori</a:t>
            </a:r>
            <a:r>
              <a:rPr lang="it-IT" sz="2000" dirty="0">
                <a:solidFill>
                  <a:srgbClr val="002060"/>
                </a:solidFill>
              </a:rPr>
              <a:t>, </a:t>
            </a:r>
            <a:r>
              <a:rPr lang="it-IT" sz="2000" b="1" u="sng" dirty="0">
                <a:solidFill>
                  <a:srgbClr val="002060"/>
                </a:solidFill>
              </a:rPr>
              <a:t>sistemi informativi avanzati</a:t>
            </a:r>
            <a:r>
              <a:rPr lang="it-IT" sz="2000" dirty="0">
                <a:solidFill>
                  <a:srgbClr val="002060"/>
                </a:solidFill>
              </a:rPr>
              <a:t>, </a:t>
            </a:r>
            <a:r>
              <a:rPr lang="it-IT" sz="2000" b="1" u="sng" dirty="0">
                <a:solidFill>
                  <a:srgbClr val="002060"/>
                </a:solidFill>
              </a:rPr>
              <a:t>macchinari sofisticati</a:t>
            </a:r>
            <a:r>
              <a:rPr lang="it-IT" sz="2000" dirty="0">
                <a:solidFill>
                  <a:srgbClr val="002060"/>
                </a:solidFill>
              </a:rPr>
              <a:t> e </a:t>
            </a:r>
            <a:r>
              <a:rPr lang="it-IT" sz="2000" b="1" u="sng" dirty="0">
                <a:solidFill>
                  <a:srgbClr val="002060"/>
                </a:solidFill>
              </a:rPr>
              <a:t>una gestione basata su dati</a:t>
            </a:r>
            <a:r>
              <a:rPr lang="it-IT" sz="2000" dirty="0">
                <a:solidFill>
                  <a:srgbClr val="00206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2000" dirty="0">
                <a:solidFill>
                  <a:srgbClr val="002060"/>
                </a:solidFill>
              </a:rPr>
              <a:t>Questi strumenti migliorano l'esecuzione di varie attività in campo, promuovendo la cooperazione tra </a:t>
            </a:r>
            <a:r>
              <a:rPr lang="it-IT" sz="2000" b="1" u="sng" dirty="0" err="1">
                <a:solidFill>
                  <a:srgbClr val="002060"/>
                </a:solidFill>
              </a:rPr>
              <a:t>Unmanned</a:t>
            </a:r>
            <a:r>
              <a:rPr lang="it-IT" sz="2000" b="1" u="sng" dirty="0">
                <a:solidFill>
                  <a:srgbClr val="002060"/>
                </a:solidFill>
              </a:rPr>
              <a:t> </a:t>
            </a:r>
            <a:r>
              <a:rPr lang="it-IT" sz="2000" b="1" u="sng" dirty="0" err="1">
                <a:solidFill>
                  <a:srgbClr val="002060"/>
                </a:solidFill>
              </a:rPr>
              <a:t>Vehicles</a:t>
            </a:r>
            <a:r>
              <a:rPr lang="it-IT" sz="2000" dirty="0">
                <a:solidFill>
                  <a:srgbClr val="002060"/>
                </a:solidFill>
              </a:rPr>
              <a:t> non pilotati per operazioni precise e tempestive.</a:t>
            </a:r>
          </a:p>
          <a:p>
            <a:pPr marL="0" indent="0">
              <a:buNone/>
            </a:pPr>
            <a:endParaRPr lang="it-IT" sz="2000" dirty="0">
              <a:solidFill>
                <a:srgbClr val="002060"/>
              </a:solidFill>
            </a:endParaRPr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8970"/>
            <a:ext cx="5181600" cy="3725150"/>
          </a:xfrm>
          <a:prstGeom prst="rect">
            <a:avLst/>
          </a:prstGeom>
        </p:spPr>
      </p:pic>
      <p:sp>
        <p:nvSpPr>
          <p:cNvPr id="14" name="Pulsante di azione: Home 13">
            <a:hlinkClick r:id="rId3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solidFill>
                  <a:srgbClr val="002060"/>
                </a:solidFill>
                <a:sym typeface="+mn-ea"/>
              </a:rPr>
              <a:t>Navigazione automa di UV in scenari agricoli</a:t>
            </a:r>
            <a:endParaRPr lang="it-IT" sz="4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chizzo, disegno, Line art, diagramma&#10;&#10;Descrizione generat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210763"/>
            <a:ext cx="5206547" cy="345068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solidFill>
                  <a:srgbClr val="002060"/>
                </a:solidFill>
              </a:rPr>
              <a:t>Schemi cooperativi UV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2628881"/>
            <a:ext cx="4220910" cy="3351529"/>
          </a:xfrm>
        </p:spPr>
        <p:txBody>
          <a:bodyPr/>
          <a:lstStyle/>
          <a:p>
            <a:pPr marL="0" indent="0">
              <a:buNone/>
            </a:pPr>
            <a:r>
              <a:rPr lang="it-IT" sz="1900" b="1" u="sng" dirty="0">
                <a:solidFill>
                  <a:srgbClr val="002060"/>
                </a:solidFill>
              </a:rPr>
              <a:t>Livelli di interazione:</a:t>
            </a:r>
          </a:p>
          <a:p>
            <a:r>
              <a:rPr lang="it-IT" sz="1900" b="1" i="1" dirty="0">
                <a:solidFill>
                  <a:srgbClr val="002060"/>
                </a:solidFill>
              </a:rPr>
              <a:t>Multi-Agents System</a:t>
            </a:r>
            <a:r>
              <a:rPr lang="it-IT" sz="1900" dirty="0">
                <a:solidFill>
                  <a:srgbClr val="002060"/>
                </a:solidFill>
              </a:rPr>
              <a:t>;</a:t>
            </a:r>
          </a:p>
          <a:p>
            <a:r>
              <a:rPr lang="it-IT" sz="1900" b="1" i="1" dirty="0" err="1">
                <a:solidFill>
                  <a:srgbClr val="002060"/>
                </a:solidFill>
              </a:rPr>
              <a:t>Swarm</a:t>
            </a:r>
            <a:r>
              <a:rPr lang="it-IT" sz="1900" b="1" i="1" dirty="0">
                <a:solidFill>
                  <a:srgbClr val="002060"/>
                </a:solidFill>
              </a:rPr>
              <a:t> </a:t>
            </a:r>
            <a:r>
              <a:rPr lang="it-IT" sz="1900" b="1" i="1" dirty="0" err="1">
                <a:solidFill>
                  <a:srgbClr val="002060"/>
                </a:solidFill>
              </a:rPr>
              <a:t>Robots</a:t>
            </a:r>
            <a:r>
              <a:rPr lang="it-IT" sz="1900" dirty="0">
                <a:solidFill>
                  <a:srgbClr val="002060"/>
                </a:solidFill>
              </a:rPr>
              <a:t>;</a:t>
            </a:r>
          </a:p>
          <a:p>
            <a:r>
              <a:rPr lang="it-IT" sz="1900" b="1" i="1" dirty="0" err="1">
                <a:solidFill>
                  <a:srgbClr val="002060"/>
                </a:solidFill>
              </a:rPr>
              <a:t>Shared</a:t>
            </a:r>
            <a:r>
              <a:rPr lang="it-IT" sz="1900" b="1" i="1" dirty="0">
                <a:solidFill>
                  <a:srgbClr val="002060"/>
                </a:solidFill>
              </a:rPr>
              <a:t>-World </a:t>
            </a:r>
            <a:r>
              <a:rPr lang="it-IT" sz="1900" b="1" i="1" dirty="0" err="1">
                <a:solidFill>
                  <a:srgbClr val="002060"/>
                </a:solidFill>
              </a:rPr>
              <a:t>Approach</a:t>
            </a:r>
            <a:r>
              <a:rPr lang="it-IT" sz="1900" dirty="0">
                <a:solidFill>
                  <a:srgbClr val="002060"/>
                </a:solidFill>
              </a:rPr>
              <a:t>.</a:t>
            </a:r>
          </a:p>
          <a:p>
            <a:endParaRPr lang="it-IT" sz="28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it-IT" sz="2800" dirty="0">
              <a:solidFill>
                <a:srgbClr val="00206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8689786" y="3272728"/>
            <a:ext cx="292715" cy="2047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515304" y="5002411"/>
            <a:ext cx="292715" cy="2047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6786758" y="3040086"/>
            <a:ext cx="16345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b="1" i="1" dirty="0">
                <a:solidFill>
                  <a:srgbClr val="002060"/>
                </a:solidFill>
              </a:rPr>
              <a:t>Peer-to-Peer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9250680" y="3018155"/>
            <a:ext cx="170053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b="1" i="1" dirty="0">
                <a:solidFill>
                  <a:srgbClr val="002060"/>
                </a:solidFill>
              </a:rPr>
              <a:t>Master-Slave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994015" y="4672330"/>
            <a:ext cx="172720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b="1" i="1" dirty="0">
                <a:solidFill>
                  <a:srgbClr val="002060"/>
                </a:solidFill>
              </a:rPr>
              <a:t>Team </a:t>
            </a:r>
            <a:r>
              <a:rPr lang="it-IT" sz="1900" b="1" i="1" dirty="0" err="1">
                <a:solidFill>
                  <a:srgbClr val="002060"/>
                </a:solidFill>
              </a:rPr>
              <a:t>Robots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6225571" y="3375083"/>
            <a:ext cx="292715" cy="2047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contenuto 12"/>
          <p:cNvSpPr txBox="1">
            <a:spLocks noGrp="1"/>
          </p:cNvSpPr>
          <p:nvPr>
            <p:ph sz="half" idx="2"/>
          </p:nvPr>
        </p:nvSpPr>
        <p:spPr>
          <a:xfrm>
            <a:off x="6172200" y="2628881"/>
            <a:ext cx="5181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900" b="1" u="sng" dirty="0">
                <a:solidFill>
                  <a:srgbClr val="002060"/>
                </a:solidFill>
              </a:rPr>
              <a:t>Architetture cooperative:</a:t>
            </a:r>
          </a:p>
        </p:txBody>
      </p:sp>
      <p:sp>
        <p:nvSpPr>
          <p:cNvPr id="14" name="Pulsante di azione: Home 13">
            <a:hlinkClick r:id="rId3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773723" y="1782314"/>
            <a:ext cx="1058007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060"/>
                </a:solidFill>
              </a:rPr>
              <a:t>I sistemi </a:t>
            </a:r>
            <a:r>
              <a:rPr lang="it-IT" sz="2000" b="1" dirty="0">
                <a:solidFill>
                  <a:srgbClr val="002060"/>
                </a:solidFill>
              </a:rPr>
              <a:t>UV</a:t>
            </a:r>
            <a:r>
              <a:rPr lang="it-IT" sz="2000" dirty="0">
                <a:solidFill>
                  <a:srgbClr val="002060"/>
                </a:solidFill>
              </a:rPr>
              <a:t> autonomi e collaborativi possono essere categorizzati in base all’</a:t>
            </a:r>
            <a:r>
              <a:rPr lang="it-IT" sz="2000" b="1" dirty="0">
                <a:solidFill>
                  <a:srgbClr val="002060"/>
                </a:solidFill>
              </a:rPr>
              <a:t>architettura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b="1" dirty="0">
                <a:solidFill>
                  <a:srgbClr val="002060"/>
                </a:solidFill>
              </a:rPr>
              <a:t>utilizzata</a:t>
            </a:r>
            <a:r>
              <a:rPr lang="it-IT" sz="2000" dirty="0">
                <a:solidFill>
                  <a:srgbClr val="002060"/>
                </a:solidFill>
              </a:rPr>
              <a:t> e il </a:t>
            </a:r>
            <a:r>
              <a:rPr lang="it-IT" sz="2000" b="1" dirty="0">
                <a:solidFill>
                  <a:srgbClr val="002060"/>
                </a:solidFill>
              </a:rPr>
              <a:t>livello di interazione</a:t>
            </a:r>
            <a:r>
              <a:rPr lang="it-IT" sz="2000" dirty="0">
                <a:solidFill>
                  <a:srgbClr val="002060"/>
                </a:solidFill>
              </a:rPr>
              <a:t> implementato.</a:t>
            </a:r>
          </a:p>
          <a:p>
            <a:endParaRPr lang="it-IT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>
                <a:solidFill>
                  <a:srgbClr val="002060"/>
                </a:solidFill>
              </a:rPr>
              <a:t>Framework FCPP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sz="2000" dirty="0">
                <a:solidFill>
                  <a:srgbClr val="002060"/>
                </a:solidFill>
              </a:rPr>
              <a:t>Il framework FCPP, </a:t>
            </a:r>
            <a:r>
              <a:rPr lang="it-IT" sz="2000" i="1" dirty="0">
                <a:solidFill>
                  <a:srgbClr val="002060"/>
                </a:solidFill>
              </a:rPr>
              <a:t>sviluppato presso il Dipartimento di Informatica dell’Università degli Studi di Torino</a:t>
            </a:r>
            <a:r>
              <a:rPr lang="it-IT" sz="2000" dirty="0">
                <a:solidFill>
                  <a:srgbClr val="002060"/>
                </a:solidFill>
              </a:rPr>
              <a:t>, è stato recentemente proposto come una nuova implementazione di </a:t>
            </a:r>
            <a:r>
              <a:rPr lang="it-IT" sz="2000" b="1" u="sng" dirty="0">
                <a:solidFill>
                  <a:srgbClr val="002060"/>
                </a:solidFill>
              </a:rPr>
              <a:t>Field </a:t>
            </a:r>
            <a:r>
              <a:rPr lang="it-IT" sz="2000" b="1" u="sng" dirty="0" err="1">
                <a:solidFill>
                  <a:srgbClr val="002060"/>
                </a:solidFill>
              </a:rPr>
              <a:t>Calculus</a:t>
            </a:r>
            <a:r>
              <a:rPr lang="it-IT" sz="2000" dirty="0">
                <a:solidFill>
                  <a:srgbClr val="002060"/>
                </a:solidFill>
              </a:rPr>
              <a:t> ed è stato progettato seguendo un approccio basato su componenti per favorire l’estendibilità in diversi contesti. Utilizzando i template </a:t>
            </a:r>
            <a:r>
              <a:rPr lang="it-IT" sz="2000" b="1" dirty="0">
                <a:solidFill>
                  <a:srgbClr val="002060"/>
                </a:solidFill>
              </a:rPr>
              <a:t>C++</a:t>
            </a:r>
            <a:r>
              <a:rPr lang="it-IT" sz="2000" dirty="0">
                <a:solidFill>
                  <a:srgbClr val="002060"/>
                </a:solidFill>
              </a:rPr>
              <a:t>, consente ottimizzazioni in fase di compilazione e riduce al minimo l’overhead prestazionale. </a:t>
            </a:r>
          </a:p>
          <a:p>
            <a:pPr marL="0" indent="0">
              <a:buNone/>
            </a:pPr>
            <a:endParaRPr lang="it-IT" sz="2000" dirty="0">
              <a:solidFill>
                <a:srgbClr val="002060"/>
              </a:solidFill>
            </a:endParaRPr>
          </a:p>
        </p:txBody>
      </p:sp>
      <p:pic>
        <p:nvPicPr>
          <p:cNvPr id="13" name="Immagine 12" descr="Immagine che contiene testo, diagramma, schermata, linea&#10;&#10;Descrizione generat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67" y="3429000"/>
            <a:ext cx="6825956" cy="2685252"/>
          </a:xfrm>
          <a:prstGeom prst="rect">
            <a:avLst/>
          </a:prstGeom>
        </p:spPr>
      </p:pic>
      <p:sp>
        <p:nvSpPr>
          <p:cNvPr id="14" name="Pulsante di azione: Home 13">
            <a:hlinkClick r:id="rId3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>
                <a:solidFill>
                  <a:srgbClr val="002060"/>
                </a:solidFill>
              </a:rPr>
              <a:t>Circular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sz="4000" b="1" dirty="0">
                <a:solidFill>
                  <a:srgbClr val="002060"/>
                </a:solidFill>
              </a:rPr>
              <a:t>Forces</a:t>
            </a:r>
          </a:p>
        </p:txBody>
      </p:sp>
      <p:pic>
        <p:nvPicPr>
          <p:cNvPr id="4" name="CF - Realizzato con Clipchamp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3185" y="1262380"/>
            <a:ext cx="9485630" cy="5197475"/>
          </a:xfrm>
          <a:prstGeom prst="rect">
            <a:avLst/>
          </a:prstGeom>
        </p:spPr>
      </p:pic>
      <p:sp>
        <p:nvSpPr>
          <p:cNvPr id="14" name="Pulsante di azione: Home 13">
            <a:hlinkClick r:id="rId5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Action Button: Forward or Next 4">
            <a:hlinkClick r:id="" action="ppaction://hlinkshowjump?jump=nextslide"/>
          </p:cNvPr>
          <p:cNvSpPr/>
          <p:nvPr/>
        </p:nvSpPr>
        <p:spPr>
          <a:xfrm>
            <a:off x="11353800" y="5894070"/>
            <a:ext cx="673100" cy="565785"/>
          </a:xfrm>
          <a:prstGeom prst="actionButtonForwardNex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mollaCFPresentazione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1521" t="20762" r="11837" b="9410"/>
          <a:stretch>
            <a:fillRect/>
          </a:stretch>
        </p:blipFill>
        <p:spPr>
          <a:xfrm>
            <a:off x="969645" y="2673985"/>
            <a:ext cx="4919980" cy="2595880"/>
          </a:xfrm>
          <a:prstGeom prst="rect">
            <a:avLst/>
          </a:prstGeom>
        </p:spPr>
      </p:pic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>
                <a:solidFill>
                  <a:srgbClr val="002060"/>
                </a:solidFill>
              </a:rPr>
              <a:t>Circular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sz="4000" b="1" dirty="0">
                <a:solidFill>
                  <a:srgbClr val="002060"/>
                </a:solidFill>
              </a:rPr>
              <a:t>Forces </a:t>
            </a:r>
            <a:r>
              <a:rPr lang="it-IT" sz="4000" b="1" dirty="0">
                <a:solidFill>
                  <a:srgbClr val="002060"/>
                </a:solidFill>
                <a:sym typeface="+mn-ea"/>
              </a:rPr>
              <a:t>- Meccanismo utilizzato per costruire la circonferenza </a:t>
            </a:r>
            <a:endParaRPr lang="it-IT" sz="4000" b="1" dirty="0">
              <a:solidFill>
                <a:srgbClr val="0020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sz="2000" dirty="0">
                <a:solidFill>
                  <a:srgbClr val="002060"/>
                </a:solidFill>
              </a:rPr>
              <a:t>La strategia utilizzata prende ispirazione dal concetto dei </a:t>
            </a:r>
            <a:r>
              <a:rPr lang="it-IT" sz="2000" b="1" u="sng" dirty="0">
                <a:solidFill>
                  <a:srgbClr val="002060"/>
                </a:solidFill>
              </a:rPr>
              <a:t>potenziali artificiali.</a:t>
            </a:r>
            <a:r>
              <a:rPr lang="it-IT" sz="2000" dirty="0">
                <a:solidFill>
                  <a:srgbClr val="002060"/>
                </a:solidFill>
              </a:rPr>
              <a:t> Essa integra una </a:t>
            </a:r>
            <a:r>
              <a:rPr lang="it-IT" sz="2000" b="1" u="sng" dirty="0">
                <a:solidFill>
                  <a:srgbClr val="002060"/>
                </a:solidFill>
              </a:rPr>
              <a:t>forza elastica</a:t>
            </a:r>
            <a:r>
              <a:rPr lang="it-IT" sz="2000" dirty="0">
                <a:solidFill>
                  <a:srgbClr val="002060"/>
                </a:solidFill>
              </a:rPr>
              <a:t> che sfrutta i principi fondamentali della </a:t>
            </a:r>
            <a:r>
              <a:rPr lang="it-IT" sz="2000" b="1" dirty="0">
                <a:solidFill>
                  <a:srgbClr val="002060"/>
                </a:solidFill>
              </a:rPr>
              <a:t>legge di Hooke</a:t>
            </a:r>
            <a:r>
              <a:rPr lang="it-IT" sz="2000" dirty="0">
                <a:solidFill>
                  <a:srgbClr val="002060"/>
                </a:solidFill>
              </a:rPr>
              <a:t> per gestire simultaneamente il </a:t>
            </a:r>
            <a:r>
              <a:rPr lang="it-IT" sz="2000" b="1" dirty="0">
                <a:solidFill>
                  <a:srgbClr val="002060"/>
                </a:solidFill>
              </a:rPr>
              <a:t>tracking</a:t>
            </a:r>
            <a:r>
              <a:rPr lang="it-IT" sz="2000" dirty="0">
                <a:solidFill>
                  <a:srgbClr val="002060"/>
                </a:solidFill>
              </a:rPr>
              <a:t> e la </a:t>
            </a:r>
            <a:r>
              <a:rPr lang="it-IT" sz="2000" b="1" dirty="0">
                <a:solidFill>
                  <a:srgbClr val="002060"/>
                </a:solidFill>
              </a:rPr>
              <a:t>prevenzione delle collisioni</a:t>
            </a:r>
            <a:r>
              <a:rPr lang="it-IT" sz="2000" dirty="0">
                <a:solidFill>
                  <a:srgbClr val="002060"/>
                </a:solidFill>
              </a:rPr>
              <a:t> tra gli agenti.</a:t>
            </a:r>
          </a:p>
        </p:txBody>
      </p:sp>
      <p:sp>
        <p:nvSpPr>
          <p:cNvPr id="14" name="Pulsante di azione: Home 13">
            <a:hlinkClick r:id="rId3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eform 5"/>
          <p:cNvSpPr/>
          <p:nvPr/>
        </p:nvSpPr>
        <p:spPr>
          <a:xfrm>
            <a:off x="2457450" y="3515995"/>
            <a:ext cx="405765" cy="179070"/>
          </a:xfrm>
          <a:custGeom>
            <a:avLst/>
            <a:gdLst>
              <a:gd name="connisteX0" fmla="*/ 20353 w 405798"/>
              <a:gd name="connsiteY0" fmla="*/ 0 h 179356"/>
              <a:gd name="connisteX1" fmla="*/ 2573 w 405798"/>
              <a:gd name="connsiteY1" fmla="*/ 70485 h 179356"/>
              <a:gd name="connisteX2" fmla="*/ 72423 w 405798"/>
              <a:gd name="connsiteY2" fmla="*/ 122555 h 179356"/>
              <a:gd name="connisteX3" fmla="*/ 142908 w 405798"/>
              <a:gd name="connsiteY3" fmla="*/ 131445 h 179356"/>
              <a:gd name="connisteX4" fmla="*/ 186723 w 405798"/>
              <a:gd name="connsiteY4" fmla="*/ 61595 h 179356"/>
              <a:gd name="connisteX5" fmla="*/ 116873 w 405798"/>
              <a:gd name="connsiteY5" fmla="*/ 34925 h 179356"/>
              <a:gd name="connisteX6" fmla="*/ 90203 w 405798"/>
              <a:gd name="connsiteY6" fmla="*/ 105410 h 179356"/>
              <a:gd name="connisteX7" fmla="*/ 160688 w 405798"/>
              <a:gd name="connsiteY7" fmla="*/ 131445 h 179356"/>
              <a:gd name="connisteX8" fmla="*/ 230538 w 405798"/>
              <a:gd name="connsiteY8" fmla="*/ 149225 h 179356"/>
              <a:gd name="connisteX9" fmla="*/ 283243 w 405798"/>
              <a:gd name="connsiteY9" fmla="*/ 78740 h 179356"/>
              <a:gd name="connisteX10" fmla="*/ 212758 w 405798"/>
              <a:gd name="connsiteY10" fmla="*/ 52705 h 179356"/>
              <a:gd name="connisteX11" fmla="*/ 195613 w 405798"/>
              <a:gd name="connsiteY11" fmla="*/ 122555 h 179356"/>
              <a:gd name="connisteX12" fmla="*/ 265463 w 405798"/>
              <a:gd name="connsiteY12" fmla="*/ 149225 h 179356"/>
              <a:gd name="connisteX13" fmla="*/ 335948 w 405798"/>
              <a:gd name="connsiteY13" fmla="*/ 149225 h 179356"/>
              <a:gd name="connisteX14" fmla="*/ 379763 w 405798"/>
              <a:gd name="connsiteY14" fmla="*/ 78740 h 179356"/>
              <a:gd name="connisteX15" fmla="*/ 309278 w 405798"/>
              <a:gd name="connsiteY15" fmla="*/ 61595 h 179356"/>
              <a:gd name="connisteX16" fmla="*/ 265463 w 405798"/>
              <a:gd name="connsiteY16" fmla="*/ 131445 h 179356"/>
              <a:gd name="connisteX17" fmla="*/ 335948 w 405798"/>
              <a:gd name="connsiteY17" fmla="*/ 175260 h 179356"/>
              <a:gd name="connisteX18" fmla="*/ 405798 w 405798"/>
              <a:gd name="connsiteY18" fmla="*/ 175260 h 17935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405798" h="179356">
                <a:moveTo>
                  <a:pt x="20353" y="0"/>
                </a:moveTo>
                <a:cubicBezTo>
                  <a:pt x="15273" y="13335"/>
                  <a:pt x="-7587" y="45720"/>
                  <a:pt x="2573" y="70485"/>
                </a:cubicBezTo>
                <a:cubicBezTo>
                  <a:pt x="12733" y="95250"/>
                  <a:pt x="44483" y="110490"/>
                  <a:pt x="72423" y="122555"/>
                </a:cubicBezTo>
                <a:cubicBezTo>
                  <a:pt x="100363" y="134620"/>
                  <a:pt x="120048" y="143510"/>
                  <a:pt x="142908" y="131445"/>
                </a:cubicBezTo>
                <a:cubicBezTo>
                  <a:pt x="165768" y="119380"/>
                  <a:pt x="191803" y="80645"/>
                  <a:pt x="186723" y="61595"/>
                </a:cubicBezTo>
                <a:cubicBezTo>
                  <a:pt x="181643" y="42545"/>
                  <a:pt x="135923" y="26035"/>
                  <a:pt x="116873" y="34925"/>
                </a:cubicBezTo>
                <a:cubicBezTo>
                  <a:pt x="97823" y="43815"/>
                  <a:pt x="81313" y="86360"/>
                  <a:pt x="90203" y="105410"/>
                </a:cubicBezTo>
                <a:cubicBezTo>
                  <a:pt x="99093" y="124460"/>
                  <a:pt x="132748" y="122555"/>
                  <a:pt x="160688" y="131445"/>
                </a:cubicBezTo>
                <a:cubicBezTo>
                  <a:pt x="188628" y="140335"/>
                  <a:pt x="205773" y="160020"/>
                  <a:pt x="230538" y="149225"/>
                </a:cubicBezTo>
                <a:cubicBezTo>
                  <a:pt x="255303" y="138430"/>
                  <a:pt x="287053" y="97790"/>
                  <a:pt x="283243" y="78740"/>
                </a:cubicBezTo>
                <a:cubicBezTo>
                  <a:pt x="279433" y="59690"/>
                  <a:pt x="230538" y="43815"/>
                  <a:pt x="212758" y="52705"/>
                </a:cubicBezTo>
                <a:cubicBezTo>
                  <a:pt x="194978" y="61595"/>
                  <a:pt x="184818" y="103505"/>
                  <a:pt x="195613" y="122555"/>
                </a:cubicBezTo>
                <a:cubicBezTo>
                  <a:pt x="206408" y="141605"/>
                  <a:pt x="237523" y="144145"/>
                  <a:pt x="265463" y="149225"/>
                </a:cubicBezTo>
                <a:cubicBezTo>
                  <a:pt x="293403" y="154305"/>
                  <a:pt x="313088" y="163195"/>
                  <a:pt x="335948" y="149225"/>
                </a:cubicBezTo>
                <a:cubicBezTo>
                  <a:pt x="358808" y="135255"/>
                  <a:pt x="384843" y="96520"/>
                  <a:pt x="379763" y="78740"/>
                </a:cubicBezTo>
                <a:cubicBezTo>
                  <a:pt x="374683" y="60960"/>
                  <a:pt x="332138" y="50800"/>
                  <a:pt x="309278" y="61595"/>
                </a:cubicBezTo>
                <a:cubicBezTo>
                  <a:pt x="286418" y="72390"/>
                  <a:pt x="260383" y="108585"/>
                  <a:pt x="265463" y="131445"/>
                </a:cubicBezTo>
                <a:cubicBezTo>
                  <a:pt x="270543" y="154305"/>
                  <a:pt x="308008" y="166370"/>
                  <a:pt x="335948" y="175260"/>
                </a:cubicBezTo>
                <a:cubicBezTo>
                  <a:pt x="363888" y="184150"/>
                  <a:pt x="393098" y="175895"/>
                  <a:pt x="405798" y="17526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17700000">
            <a:off x="2923540" y="3339465"/>
            <a:ext cx="405765" cy="179070"/>
          </a:xfrm>
          <a:custGeom>
            <a:avLst/>
            <a:gdLst>
              <a:gd name="connisteX0" fmla="*/ 20353 w 405798"/>
              <a:gd name="connsiteY0" fmla="*/ 0 h 179356"/>
              <a:gd name="connisteX1" fmla="*/ 2573 w 405798"/>
              <a:gd name="connsiteY1" fmla="*/ 70485 h 179356"/>
              <a:gd name="connisteX2" fmla="*/ 72423 w 405798"/>
              <a:gd name="connsiteY2" fmla="*/ 122555 h 179356"/>
              <a:gd name="connisteX3" fmla="*/ 142908 w 405798"/>
              <a:gd name="connsiteY3" fmla="*/ 131445 h 179356"/>
              <a:gd name="connisteX4" fmla="*/ 186723 w 405798"/>
              <a:gd name="connsiteY4" fmla="*/ 61595 h 179356"/>
              <a:gd name="connisteX5" fmla="*/ 116873 w 405798"/>
              <a:gd name="connsiteY5" fmla="*/ 34925 h 179356"/>
              <a:gd name="connisteX6" fmla="*/ 90203 w 405798"/>
              <a:gd name="connsiteY6" fmla="*/ 105410 h 179356"/>
              <a:gd name="connisteX7" fmla="*/ 160688 w 405798"/>
              <a:gd name="connsiteY7" fmla="*/ 131445 h 179356"/>
              <a:gd name="connisteX8" fmla="*/ 230538 w 405798"/>
              <a:gd name="connsiteY8" fmla="*/ 149225 h 179356"/>
              <a:gd name="connisteX9" fmla="*/ 283243 w 405798"/>
              <a:gd name="connsiteY9" fmla="*/ 78740 h 179356"/>
              <a:gd name="connisteX10" fmla="*/ 212758 w 405798"/>
              <a:gd name="connsiteY10" fmla="*/ 52705 h 179356"/>
              <a:gd name="connisteX11" fmla="*/ 195613 w 405798"/>
              <a:gd name="connsiteY11" fmla="*/ 122555 h 179356"/>
              <a:gd name="connisteX12" fmla="*/ 265463 w 405798"/>
              <a:gd name="connsiteY12" fmla="*/ 149225 h 179356"/>
              <a:gd name="connisteX13" fmla="*/ 335948 w 405798"/>
              <a:gd name="connsiteY13" fmla="*/ 149225 h 179356"/>
              <a:gd name="connisteX14" fmla="*/ 379763 w 405798"/>
              <a:gd name="connsiteY14" fmla="*/ 78740 h 179356"/>
              <a:gd name="connisteX15" fmla="*/ 309278 w 405798"/>
              <a:gd name="connsiteY15" fmla="*/ 61595 h 179356"/>
              <a:gd name="connisteX16" fmla="*/ 265463 w 405798"/>
              <a:gd name="connsiteY16" fmla="*/ 131445 h 179356"/>
              <a:gd name="connisteX17" fmla="*/ 335948 w 405798"/>
              <a:gd name="connsiteY17" fmla="*/ 175260 h 179356"/>
              <a:gd name="connisteX18" fmla="*/ 405798 w 405798"/>
              <a:gd name="connsiteY18" fmla="*/ 175260 h 17935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405798" h="179356">
                <a:moveTo>
                  <a:pt x="20353" y="0"/>
                </a:moveTo>
                <a:cubicBezTo>
                  <a:pt x="15273" y="13335"/>
                  <a:pt x="-7587" y="45720"/>
                  <a:pt x="2573" y="70485"/>
                </a:cubicBezTo>
                <a:cubicBezTo>
                  <a:pt x="12733" y="95250"/>
                  <a:pt x="44483" y="110490"/>
                  <a:pt x="72423" y="122555"/>
                </a:cubicBezTo>
                <a:cubicBezTo>
                  <a:pt x="100363" y="134620"/>
                  <a:pt x="120048" y="143510"/>
                  <a:pt x="142908" y="131445"/>
                </a:cubicBezTo>
                <a:cubicBezTo>
                  <a:pt x="165768" y="119380"/>
                  <a:pt x="191803" y="80645"/>
                  <a:pt x="186723" y="61595"/>
                </a:cubicBezTo>
                <a:cubicBezTo>
                  <a:pt x="181643" y="42545"/>
                  <a:pt x="135923" y="26035"/>
                  <a:pt x="116873" y="34925"/>
                </a:cubicBezTo>
                <a:cubicBezTo>
                  <a:pt x="97823" y="43815"/>
                  <a:pt x="81313" y="86360"/>
                  <a:pt x="90203" y="105410"/>
                </a:cubicBezTo>
                <a:cubicBezTo>
                  <a:pt x="99093" y="124460"/>
                  <a:pt x="132748" y="122555"/>
                  <a:pt x="160688" y="131445"/>
                </a:cubicBezTo>
                <a:cubicBezTo>
                  <a:pt x="188628" y="140335"/>
                  <a:pt x="205773" y="160020"/>
                  <a:pt x="230538" y="149225"/>
                </a:cubicBezTo>
                <a:cubicBezTo>
                  <a:pt x="255303" y="138430"/>
                  <a:pt x="287053" y="97790"/>
                  <a:pt x="283243" y="78740"/>
                </a:cubicBezTo>
                <a:cubicBezTo>
                  <a:pt x="279433" y="59690"/>
                  <a:pt x="230538" y="43815"/>
                  <a:pt x="212758" y="52705"/>
                </a:cubicBezTo>
                <a:cubicBezTo>
                  <a:pt x="194978" y="61595"/>
                  <a:pt x="184818" y="103505"/>
                  <a:pt x="195613" y="122555"/>
                </a:cubicBezTo>
                <a:cubicBezTo>
                  <a:pt x="206408" y="141605"/>
                  <a:pt x="237523" y="144145"/>
                  <a:pt x="265463" y="149225"/>
                </a:cubicBezTo>
                <a:cubicBezTo>
                  <a:pt x="293403" y="154305"/>
                  <a:pt x="313088" y="163195"/>
                  <a:pt x="335948" y="149225"/>
                </a:cubicBezTo>
                <a:cubicBezTo>
                  <a:pt x="358808" y="135255"/>
                  <a:pt x="384843" y="96520"/>
                  <a:pt x="379763" y="78740"/>
                </a:cubicBezTo>
                <a:cubicBezTo>
                  <a:pt x="374683" y="60960"/>
                  <a:pt x="332138" y="50800"/>
                  <a:pt x="309278" y="61595"/>
                </a:cubicBezTo>
                <a:cubicBezTo>
                  <a:pt x="286418" y="72390"/>
                  <a:pt x="260383" y="108585"/>
                  <a:pt x="265463" y="131445"/>
                </a:cubicBezTo>
                <a:cubicBezTo>
                  <a:pt x="270543" y="154305"/>
                  <a:pt x="308008" y="166370"/>
                  <a:pt x="335948" y="175260"/>
                </a:cubicBezTo>
                <a:cubicBezTo>
                  <a:pt x="363888" y="184150"/>
                  <a:pt x="393098" y="175895"/>
                  <a:pt x="405798" y="17526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4280000">
            <a:off x="2826385" y="3780790"/>
            <a:ext cx="405765" cy="179070"/>
          </a:xfrm>
          <a:custGeom>
            <a:avLst/>
            <a:gdLst>
              <a:gd name="connisteX0" fmla="*/ 20353 w 405798"/>
              <a:gd name="connsiteY0" fmla="*/ 0 h 179356"/>
              <a:gd name="connisteX1" fmla="*/ 2573 w 405798"/>
              <a:gd name="connsiteY1" fmla="*/ 70485 h 179356"/>
              <a:gd name="connisteX2" fmla="*/ 72423 w 405798"/>
              <a:gd name="connsiteY2" fmla="*/ 122555 h 179356"/>
              <a:gd name="connisteX3" fmla="*/ 142908 w 405798"/>
              <a:gd name="connsiteY3" fmla="*/ 131445 h 179356"/>
              <a:gd name="connisteX4" fmla="*/ 186723 w 405798"/>
              <a:gd name="connsiteY4" fmla="*/ 61595 h 179356"/>
              <a:gd name="connisteX5" fmla="*/ 116873 w 405798"/>
              <a:gd name="connsiteY5" fmla="*/ 34925 h 179356"/>
              <a:gd name="connisteX6" fmla="*/ 90203 w 405798"/>
              <a:gd name="connsiteY6" fmla="*/ 105410 h 179356"/>
              <a:gd name="connisteX7" fmla="*/ 160688 w 405798"/>
              <a:gd name="connsiteY7" fmla="*/ 131445 h 179356"/>
              <a:gd name="connisteX8" fmla="*/ 230538 w 405798"/>
              <a:gd name="connsiteY8" fmla="*/ 149225 h 179356"/>
              <a:gd name="connisteX9" fmla="*/ 283243 w 405798"/>
              <a:gd name="connsiteY9" fmla="*/ 78740 h 179356"/>
              <a:gd name="connisteX10" fmla="*/ 212758 w 405798"/>
              <a:gd name="connsiteY10" fmla="*/ 52705 h 179356"/>
              <a:gd name="connisteX11" fmla="*/ 195613 w 405798"/>
              <a:gd name="connsiteY11" fmla="*/ 122555 h 179356"/>
              <a:gd name="connisteX12" fmla="*/ 265463 w 405798"/>
              <a:gd name="connsiteY12" fmla="*/ 149225 h 179356"/>
              <a:gd name="connisteX13" fmla="*/ 335948 w 405798"/>
              <a:gd name="connsiteY13" fmla="*/ 149225 h 179356"/>
              <a:gd name="connisteX14" fmla="*/ 379763 w 405798"/>
              <a:gd name="connsiteY14" fmla="*/ 78740 h 179356"/>
              <a:gd name="connisteX15" fmla="*/ 309278 w 405798"/>
              <a:gd name="connsiteY15" fmla="*/ 61595 h 179356"/>
              <a:gd name="connisteX16" fmla="*/ 265463 w 405798"/>
              <a:gd name="connsiteY16" fmla="*/ 131445 h 179356"/>
              <a:gd name="connisteX17" fmla="*/ 335948 w 405798"/>
              <a:gd name="connsiteY17" fmla="*/ 175260 h 179356"/>
              <a:gd name="connisteX18" fmla="*/ 405798 w 405798"/>
              <a:gd name="connsiteY18" fmla="*/ 175260 h 17935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405798" h="179356">
                <a:moveTo>
                  <a:pt x="20353" y="0"/>
                </a:moveTo>
                <a:cubicBezTo>
                  <a:pt x="15273" y="13335"/>
                  <a:pt x="-7587" y="45720"/>
                  <a:pt x="2573" y="70485"/>
                </a:cubicBezTo>
                <a:cubicBezTo>
                  <a:pt x="12733" y="95250"/>
                  <a:pt x="44483" y="110490"/>
                  <a:pt x="72423" y="122555"/>
                </a:cubicBezTo>
                <a:cubicBezTo>
                  <a:pt x="100363" y="134620"/>
                  <a:pt x="120048" y="143510"/>
                  <a:pt x="142908" y="131445"/>
                </a:cubicBezTo>
                <a:cubicBezTo>
                  <a:pt x="165768" y="119380"/>
                  <a:pt x="191803" y="80645"/>
                  <a:pt x="186723" y="61595"/>
                </a:cubicBezTo>
                <a:cubicBezTo>
                  <a:pt x="181643" y="42545"/>
                  <a:pt x="135923" y="26035"/>
                  <a:pt x="116873" y="34925"/>
                </a:cubicBezTo>
                <a:cubicBezTo>
                  <a:pt x="97823" y="43815"/>
                  <a:pt x="81313" y="86360"/>
                  <a:pt x="90203" y="105410"/>
                </a:cubicBezTo>
                <a:cubicBezTo>
                  <a:pt x="99093" y="124460"/>
                  <a:pt x="132748" y="122555"/>
                  <a:pt x="160688" y="131445"/>
                </a:cubicBezTo>
                <a:cubicBezTo>
                  <a:pt x="188628" y="140335"/>
                  <a:pt x="205773" y="160020"/>
                  <a:pt x="230538" y="149225"/>
                </a:cubicBezTo>
                <a:cubicBezTo>
                  <a:pt x="255303" y="138430"/>
                  <a:pt x="287053" y="97790"/>
                  <a:pt x="283243" y="78740"/>
                </a:cubicBezTo>
                <a:cubicBezTo>
                  <a:pt x="279433" y="59690"/>
                  <a:pt x="230538" y="43815"/>
                  <a:pt x="212758" y="52705"/>
                </a:cubicBezTo>
                <a:cubicBezTo>
                  <a:pt x="194978" y="61595"/>
                  <a:pt x="184818" y="103505"/>
                  <a:pt x="195613" y="122555"/>
                </a:cubicBezTo>
                <a:cubicBezTo>
                  <a:pt x="206408" y="141605"/>
                  <a:pt x="237523" y="144145"/>
                  <a:pt x="265463" y="149225"/>
                </a:cubicBezTo>
                <a:cubicBezTo>
                  <a:pt x="293403" y="154305"/>
                  <a:pt x="313088" y="163195"/>
                  <a:pt x="335948" y="149225"/>
                </a:cubicBezTo>
                <a:cubicBezTo>
                  <a:pt x="358808" y="135255"/>
                  <a:pt x="384843" y="96520"/>
                  <a:pt x="379763" y="78740"/>
                </a:cubicBezTo>
                <a:cubicBezTo>
                  <a:pt x="374683" y="60960"/>
                  <a:pt x="332138" y="50800"/>
                  <a:pt x="309278" y="61595"/>
                </a:cubicBezTo>
                <a:cubicBezTo>
                  <a:pt x="286418" y="72390"/>
                  <a:pt x="260383" y="108585"/>
                  <a:pt x="265463" y="131445"/>
                </a:cubicBezTo>
                <a:cubicBezTo>
                  <a:pt x="270543" y="154305"/>
                  <a:pt x="308008" y="166370"/>
                  <a:pt x="335948" y="175260"/>
                </a:cubicBezTo>
                <a:cubicBezTo>
                  <a:pt x="363888" y="184150"/>
                  <a:pt x="393098" y="175895"/>
                  <a:pt x="405798" y="17526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419350" y="3080385"/>
            <a:ext cx="716280" cy="374015"/>
          </a:xfrm>
          <a:custGeom>
            <a:avLst/>
            <a:gdLst>
              <a:gd name="connisteX0" fmla="*/ 6500 w 716430"/>
              <a:gd name="connsiteY0" fmla="*/ 374038 h 374038"/>
              <a:gd name="connisteX1" fmla="*/ 6500 w 716430"/>
              <a:gd name="connsiteY1" fmla="*/ 304188 h 374038"/>
              <a:gd name="connisteX2" fmla="*/ 76350 w 716430"/>
              <a:gd name="connsiteY2" fmla="*/ 242593 h 374038"/>
              <a:gd name="connisteX3" fmla="*/ 146835 w 716430"/>
              <a:gd name="connsiteY3" fmla="*/ 225448 h 374038"/>
              <a:gd name="connisteX4" fmla="*/ 155090 w 716430"/>
              <a:gd name="connsiteY4" fmla="*/ 295298 h 374038"/>
              <a:gd name="connisteX5" fmla="*/ 85240 w 716430"/>
              <a:gd name="connsiteY5" fmla="*/ 348003 h 374038"/>
              <a:gd name="connisteX6" fmla="*/ 67460 w 716430"/>
              <a:gd name="connsiteY6" fmla="*/ 277518 h 374038"/>
              <a:gd name="connisteX7" fmla="*/ 58570 w 716430"/>
              <a:gd name="connsiteY7" fmla="*/ 207668 h 374038"/>
              <a:gd name="connisteX8" fmla="*/ 129055 w 716430"/>
              <a:gd name="connsiteY8" fmla="*/ 181633 h 374038"/>
              <a:gd name="connisteX9" fmla="*/ 198905 w 716430"/>
              <a:gd name="connsiteY9" fmla="*/ 181633 h 374038"/>
              <a:gd name="connisteX10" fmla="*/ 260500 w 716430"/>
              <a:gd name="connsiteY10" fmla="*/ 251483 h 374038"/>
              <a:gd name="connisteX11" fmla="*/ 190650 w 716430"/>
              <a:gd name="connsiteY11" fmla="*/ 295298 h 374038"/>
              <a:gd name="connisteX12" fmla="*/ 137945 w 716430"/>
              <a:gd name="connsiteY12" fmla="*/ 225448 h 374038"/>
              <a:gd name="connisteX13" fmla="*/ 155090 w 716430"/>
              <a:gd name="connsiteY13" fmla="*/ 154963 h 374038"/>
              <a:gd name="connisteX14" fmla="*/ 225575 w 716430"/>
              <a:gd name="connsiteY14" fmla="*/ 111148 h 374038"/>
              <a:gd name="connisteX15" fmla="*/ 295425 w 716430"/>
              <a:gd name="connsiteY15" fmla="*/ 102258 h 374038"/>
              <a:gd name="connisteX16" fmla="*/ 365910 w 716430"/>
              <a:gd name="connsiteY16" fmla="*/ 120038 h 374038"/>
              <a:gd name="connisteX17" fmla="*/ 365910 w 716430"/>
              <a:gd name="connsiteY17" fmla="*/ 189888 h 374038"/>
              <a:gd name="connisteX18" fmla="*/ 295425 w 716430"/>
              <a:gd name="connsiteY18" fmla="*/ 207668 h 374038"/>
              <a:gd name="connisteX19" fmla="*/ 269390 w 716430"/>
              <a:gd name="connsiteY19" fmla="*/ 137818 h 374038"/>
              <a:gd name="connisteX20" fmla="*/ 339240 w 716430"/>
              <a:gd name="connsiteY20" fmla="*/ 76223 h 374038"/>
              <a:gd name="connisteX21" fmla="*/ 409725 w 716430"/>
              <a:gd name="connsiteY21" fmla="*/ 76223 h 374038"/>
              <a:gd name="connisteX22" fmla="*/ 479575 w 716430"/>
              <a:gd name="connsiteY22" fmla="*/ 76223 h 374038"/>
              <a:gd name="connisteX23" fmla="*/ 497355 w 716430"/>
              <a:gd name="connsiteY23" fmla="*/ 146073 h 374038"/>
              <a:gd name="connisteX24" fmla="*/ 427505 w 716430"/>
              <a:gd name="connsiteY24" fmla="*/ 189888 h 374038"/>
              <a:gd name="connisteX25" fmla="*/ 391945 w 716430"/>
              <a:gd name="connsiteY25" fmla="*/ 120038 h 374038"/>
              <a:gd name="connisteX26" fmla="*/ 418615 w 716430"/>
              <a:gd name="connsiteY26" fmla="*/ 49553 h 374038"/>
              <a:gd name="connisteX27" fmla="*/ 488465 w 716430"/>
              <a:gd name="connsiteY27" fmla="*/ 32408 h 374038"/>
              <a:gd name="connisteX28" fmla="*/ 558950 w 716430"/>
              <a:gd name="connsiteY28" fmla="*/ 32408 h 374038"/>
              <a:gd name="connisteX29" fmla="*/ 619910 w 716430"/>
              <a:gd name="connsiteY29" fmla="*/ 102258 h 374038"/>
              <a:gd name="connisteX30" fmla="*/ 550060 w 716430"/>
              <a:gd name="connsiteY30" fmla="*/ 137818 h 374038"/>
              <a:gd name="connisteX31" fmla="*/ 515135 w 716430"/>
              <a:gd name="connsiteY31" fmla="*/ 67333 h 374038"/>
              <a:gd name="connisteX32" fmla="*/ 584985 w 716430"/>
              <a:gd name="connsiteY32" fmla="*/ 14628 h 374038"/>
              <a:gd name="connisteX33" fmla="*/ 655470 w 716430"/>
              <a:gd name="connsiteY33" fmla="*/ 5738 h 374038"/>
              <a:gd name="connisteX34" fmla="*/ 716430 w 716430"/>
              <a:gd name="connsiteY34" fmla="*/ 76223 h 37403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</a:cxnLst>
            <a:rect l="l" t="t" r="r" b="b"/>
            <a:pathLst>
              <a:path w="716431" h="374039">
                <a:moveTo>
                  <a:pt x="6501" y="374039"/>
                </a:moveTo>
                <a:cubicBezTo>
                  <a:pt x="5231" y="361339"/>
                  <a:pt x="-7469" y="330224"/>
                  <a:pt x="6501" y="304189"/>
                </a:cubicBezTo>
                <a:cubicBezTo>
                  <a:pt x="20471" y="278154"/>
                  <a:pt x="48411" y="258469"/>
                  <a:pt x="76351" y="242594"/>
                </a:cubicBezTo>
                <a:cubicBezTo>
                  <a:pt x="104291" y="226719"/>
                  <a:pt x="130961" y="214654"/>
                  <a:pt x="146836" y="225449"/>
                </a:cubicBezTo>
                <a:cubicBezTo>
                  <a:pt x="162711" y="236244"/>
                  <a:pt x="167156" y="270534"/>
                  <a:pt x="155091" y="295299"/>
                </a:cubicBezTo>
                <a:cubicBezTo>
                  <a:pt x="143026" y="320064"/>
                  <a:pt x="103021" y="351814"/>
                  <a:pt x="85241" y="348004"/>
                </a:cubicBezTo>
                <a:cubicBezTo>
                  <a:pt x="67461" y="344194"/>
                  <a:pt x="72541" y="305459"/>
                  <a:pt x="67461" y="277519"/>
                </a:cubicBezTo>
                <a:cubicBezTo>
                  <a:pt x="62381" y="249579"/>
                  <a:pt x="46506" y="226719"/>
                  <a:pt x="58571" y="207669"/>
                </a:cubicBezTo>
                <a:cubicBezTo>
                  <a:pt x="70636" y="188619"/>
                  <a:pt x="101116" y="186714"/>
                  <a:pt x="129056" y="181634"/>
                </a:cubicBezTo>
                <a:cubicBezTo>
                  <a:pt x="156996" y="176554"/>
                  <a:pt x="172871" y="167664"/>
                  <a:pt x="198906" y="181634"/>
                </a:cubicBezTo>
                <a:cubicBezTo>
                  <a:pt x="224941" y="195604"/>
                  <a:pt x="262406" y="228624"/>
                  <a:pt x="260501" y="251484"/>
                </a:cubicBezTo>
                <a:cubicBezTo>
                  <a:pt x="258596" y="274344"/>
                  <a:pt x="215416" y="300379"/>
                  <a:pt x="190651" y="295299"/>
                </a:cubicBezTo>
                <a:cubicBezTo>
                  <a:pt x="165886" y="290219"/>
                  <a:pt x="144931" y="253389"/>
                  <a:pt x="137946" y="225449"/>
                </a:cubicBezTo>
                <a:cubicBezTo>
                  <a:pt x="130961" y="197509"/>
                  <a:pt x="137311" y="177824"/>
                  <a:pt x="155091" y="154964"/>
                </a:cubicBezTo>
                <a:cubicBezTo>
                  <a:pt x="172871" y="132104"/>
                  <a:pt x="197636" y="121944"/>
                  <a:pt x="225576" y="111149"/>
                </a:cubicBezTo>
                <a:cubicBezTo>
                  <a:pt x="253516" y="100354"/>
                  <a:pt x="267486" y="100354"/>
                  <a:pt x="295426" y="102259"/>
                </a:cubicBezTo>
                <a:cubicBezTo>
                  <a:pt x="323366" y="104164"/>
                  <a:pt x="351941" y="102259"/>
                  <a:pt x="365911" y="120039"/>
                </a:cubicBezTo>
                <a:cubicBezTo>
                  <a:pt x="379881" y="137819"/>
                  <a:pt x="379881" y="172109"/>
                  <a:pt x="365911" y="189889"/>
                </a:cubicBezTo>
                <a:cubicBezTo>
                  <a:pt x="351941" y="207669"/>
                  <a:pt x="314476" y="217829"/>
                  <a:pt x="295426" y="207669"/>
                </a:cubicBezTo>
                <a:cubicBezTo>
                  <a:pt x="276376" y="197509"/>
                  <a:pt x="260501" y="163854"/>
                  <a:pt x="269391" y="137819"/>
                </a:cubicBezTo>
                <a:cubicBezTo>
                  <a:pt x="278281" y="111784"/>
                  <a:pt x="311301" y="88289"/>
                  <a:pt x="339241" y="76224"/>
                </a:cubicBezTo>
                <a:cubicBezTo>
                  <a:pt x="367181" y="64159"/>
                  <a:pt x="381786" y="76224"/>
                  <a:pt x="409726" y="76224"/>
                </a:cubicBezTo>
                <a:cubicBezTo>
                  <a:pt x="437666" y="76224"/>
                  <a:pt x="461796" y="62254"/>
                  <a:pt x="479576" y="76224"/>
                </a:cubicBezTo>
                <a:cubicBezTo>
                  <a:pt x="497356" y="90194"/>
                  <a:pt x="507516" y="123214"/>
                  <a:pt x="497356" y="146074"/>
                </a:cubicBezTo>
                <a:cubicBezTo>
                  <a:pt x="487196" y="168934"/>
                  <a:pt x="448461" y="194969"/>
                  <a:pt x="427506" y="189889"/>
                </a:cubicBezTo>
                <a:cubicBezTo>
                  <a:pt x="406551" y="184809"/>
                  <a:pt x="393851" y="147979"/>
                  <a:pt x="391946" y="120039"/>
                </a:cubicBezTo>
                <a:cubicBezTo>
                  <a:pt x="390041" y="92099"/>
                  <a:pt x="399566" y="67334"/>
                  <a:pt x="418616" y="49554"/>
                </a:cubicBezTo>
                <a:cubicBezTo>
                  <a:pt x="437666" y="31774"/>
                  <a:pt x="460526" y="35584"/>
                  <a:pt x="488466" y="32409"/>
                </a:cubicBezTo>
                <a:cubicBezTo>
                  <a:pt x="516406" y="29234"/>
                  <a:pt x="532916" y="18439"/>
                  <a:pt x="558951" y="32409"/>
                </a:cubicBezTo>
                <a:cubicBezTo>
                  <a:pt x="584986" y="46379"/>
                  <a:pt x="621816" y="81304"/>
                  <a:pt x="619911" y="102259"/>
                </a:cubicBezTo>
                <a:cubicBezTo>
                  <a:pt x="618006" y="123214"/>
                  <a:pt x="571016" y="144804"/>
                  <a:pt x="550061" y="137819"/>
                </a:cubicBezTo>
                <a:cubicBezTo>
                  <a:pt x="529106" y="130834"/>
                  <a:pt x="508151" y="92099"/>
                  <a:pt x="515136" y="67334"/>
                </a:cubicBezTo>
                <a:cubicBezTo>
                  <a:pt x="522121" y="42569"/>
                  <a:pt x="557046" y="26694"/>
                  <a:pt x="584986" y="14629"/>
                </a:cubicBezTo>
                <a:cubicBezTo>
                  <a:pt x="612926" y="2564"/>
                  <a:pt x="629436" y="-6326"/>
                  <a:pt x="655471" y="5739"/>
                </a:cubicBezTo>
                <a:cubicBezTo>
                  <a:pt x="681506" y="17804"/>
                  <a:pt x="705636" y="62254"/>
                  <a:pt x="716431" y="76224"/>
                </a:cubicBezTo>
              </a:path>
            </a:pathLst>
          </a:custGeom>
          <a:noFill/>
          <a:ln>
            <a:solidFill>
              <a:srgbClr val="D920E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454275" y="3665220"/>
            <a:ext cx="576580" cy="490855"/>
          </a:xfrm>
          <a:custGeom>
            <a:avLst/>
            <a:gdLst>
              <a:gd name="connisteX0" fmla="*/ 6500 w 576730"/>
              <a:gd name="connsiteY0" fmla="*/ 0 h 490950"/>
              <a:gd name="connisteX1" fmla="*/ 6500 w 576730"/>
              <a:gd name="connsiteY1" fmla="*/ 69850 h 490950"/>
              <a:gd name="connisteX2" fmla="*/ 76350 w 576730"/>
              <a:gd name="connsiteY2" fmla="*/ 131445 h 490950"/>
              <a:gd name="connisteX3" fmla="*/ 146835 w 576730"/>
              <a:gd name="connsiteY3" fmla="*/ 140335 h 490950"/>
              <a:gd name="connisteX4" fmla="*/ 163980 w 576730"/>
              <a:gd name="connsiteY4" fmla="*/ 69850 h 490950"/>
              <a:gd name="connisteX5" fmla="*/ 94130 w 576730"/>
              <a:gd name="connsiteY5" fmla="*/ 87630 h 490950"/>
              <a:gd name="connisteX6" fmla="*/ 94130 w 576730"/>
              <a:gd name="connsiteY6" fmla="*/ 157480 h 490950"/>
              <a:gd name="connisteX7" fmla="*/ 163980 w 576730"/>
              <a:gd name="connsiteY7" fmla="*/ 201295 h 490950"/>
              <a:gd name="connisteX8" fmla="*/ 234465 w 576730"/>
              <a:gd name="connsiteY8" fmla="*/ 219075 h 490950"/>
              <a:gd name="connisteX9" fmla="*/ 278280 w 576730"/>
              <a:gd name="connsiteY9" fmla="*/ 149225 h 490950"/>
              <a:gd name="connisteX10" fmla="*/ 207795 w 576730"/>
              <a:gd name="connsiteY10" fmla="*/ 149225 h 490950"/>
              <a:gd name="connisteX11" fmla="*/ 172870 w 576730"/>
              <a:gd name="connsiteY11" fmla="*/ 219075 h 490950"/>
              <a:gd name="connisteX12" fmla="*/ 207795 w 576730"/>
              <a:gd name="connsiteY12" fmla="*/ 289560 h 490950"/>
              <a:gd name="connisteX13" fmla="*/ 278280 w 576730"/>
              <a:gd name="connsiteY13" fmla="*/ 306705 h 490950"/>
              <a:gd name="connisteX14" fmla="*/ 339875 w 576730"/>
              <a:gd name="connsiteY14" fmla="*/ 236855 h 490950"/>
              <a:gd name="connisteX15" fmla="*/ 269390 w 576730"/>
              <a:gd name="connsiteY15" fmla="*/ 219075 h 490950"/>
              <a:gd name="connisteX16" fmla="*/ 216685 w 576730"/>
              <a:gd name="connsiteY16" fmla="*/ 289560 h 490950"/>
              <a:gd name="connisteX17" fmla="*/ 278280 w 576730"/>
              <a:gd name="connsiteY17" fmla="*/ 359410 h 490950"/>
              <a:gd name="connisteX18" fmla="*/ 348130 w 576730"/>
              <a:gd name="connsiteY18" fmla="*/ 394335 h 490950"/>
              <a:gd name="connisteX19" fmla="*/ 418615 w 576730"/>
              <a:gd name="connsiteY19" fmla="*/ 377190 h 490950"/>
              <a:gd name="connisteX20" fmla="*/ 444650 w 576730"/>
              <a:gd name="connsiteY20" fmla="*/ 306705 h 490950"/>
              <a:gd name="connisteX21" fmla="*/ 374800 w 576730"/>
              <a:gd name="connsiteY21" fmla="*/ 280670 h 490950"/>
              <a:gd name="connisteX22" fmla="*/ 348130 w 576730"/>
              <a:gd name="connsiteY22" fmla="*/ 350520 h 490950"/>
              <a:gd name="connisteX23" fmla="*/ 374800 w 576730"/>
              <a:gd name="connsiteY23" fmla="*/ 421005 h 490950"/>
              <a:gd name="connisteX24" fmla="*/ 444650 w 576730"/>
              <a:gd name="connsiteY24" fmla="*/ 429895 h 490950"/>
              <a:gd name="connisteX25" fmla="*/ 515135 w 576730"/>
              <a:gd name="connsiteY25" fmla="*/ 429895 h 490950"/>
              <a:gd name="connisteX26" fmla="*/ 524025 w 576730"/>
              <a:gd name="connsiteY26" fmla="*/ 359410 h 490950"/>
              <a:gd name="connisteX27" fmla="*/ 453540 w 576730"/>
              <a:gd name="connsiteY27" fmla="*/ 359410 h 490950"/>
              <a:gd name="connisteX28" fmla="*/ 436395 w 576730"/>
              <a:gd name="connsiteY28" fmla="*/ 429895 h 490950"/>
              <a:gd name="connisteX29" fmla="*/ 506245 w 576730"/>
              <a:gd name="connsiteY29" fmla="*/ 481965 h 490950"/>
              <a:gd name="connisteX30" fmla="*/ 576730 w 576730"/>
              <a:gd name="connsiteY30" fmla="*/ 490855 h 4909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</a:cxnLst>
            <a:rect l="l" t="t" r="r" b="b"/>
            <a:pathLst>
              <a:path w="576731" h="490951">
                <a:moveTo>
                  <a:pt x="6501" y="0"/>
                </a:moveTo>
                <a:cubicBezTo>
                  <a:pt x="5231" y="12700"/>
                  <a:pt x="-7469" y="43815"/>
                  <a:pt x="6501" y="69850"/>
                </a:cubicBezTo>
                <a:cubicBezTo>
                  <a:pt x="20471" y="95885"/>
                  <a:pt x="48411" y="117475"/>
                  <a:pt x="76351" y="131445"/>
                </a:cubicBezTo>
                <a:cubicBezTo>
                  <a:pt x="104291" y="145415"/>
                  <a:pt x="129056" y="152400"/>
                  <a:pt x="146836" y="140335"/>
                </a:cubicBezTo>
                <a:cubicBezTo>
                  <a:pt x="164616" y="128270"/>
                  <a:pt x="174776" y="80645"/>
                  <a:pt x="163981" y="69850"/>
                </a:cubicBezTo>
                <a:cubicBezTo>
                  <a:pt x="153186" y="59055"/>
                  <a:pt x="108101" y="69850"/>
                  <a:pt x="94131" y="87630"/>
                </a:cubicBezTo>
                <a:cubicBezTo>
                  <a:pt x="80161" y="105410"/>
                  <a:pt x="80161" y="134620"/>
                  <a:pt x="94131" y="157480"/>
                </a:cubicBezTo>
                <a:cubicBezTo>
                  <a:pt x="108101" y="180340"/>
                  <a:pt x="136041" y="189230"/>
                  <a:pt x="163981" y="201295"/>
                </a:cubicBezTo>
                <a:cubicBezTo>
                  <a:pt x="191921" y="213360"/>
                  <a:pt x="211606" y="229235"/>
                  <a:pt x="234466" y="219075"/>
                </a:cubicBezTo>
                <a:cubicBezTo>
                  <a:pt x="257326" y="208915"/>
                  <a:pt x="283361" y="163195"/>
                  <a:pt x="278281" y="149225"/>
                </a:cubicBezTo>
                <a:cubicBezTo>
                  <a:pt x="273201" y="135255"/>
                  <a:pt x="228751" y="135255"/>
                  <a:pt x="207796" y="149225"/>
                </a:cubicBezTo>
                <a:cubicBezTo>
                  <a:pt x="186841" y="163195"/>
                  <a:pt x="172871" y="191135"/>
                  <a:pt x="172871" y="219075"/>
                </a:cubicBezTo>
                <a:cubicBezTo>
                  <a:pt x="172871" y="247015"/>
                  <a:pt x="186841" y="271780"/>
                  <a:pt x="207796" y="289560"/>
                </a:cubicBezTo>
                <a:cubicBezTo>
                  <a:pt x="228751" y="307340"/>
                  <a:pt x="251611" y="317500"/>
                  <a:pt x="278281" y="306705"/>
                </a:cubicBezTo>
                <a:cubicBezTo>
                  <a:pt x="304951" y="295910"/>
                  <a:pt x="341781" y="254635"/>
                  <a:pt x="339876" y="236855"/>
                </a:cubicBezTo>
                <a:cubicBezTo>
                  <a:pt x="337971" y="219075"/>
                  <a:pt x="294156" y="208280"/>
                  <a:pt x="269391" y="219075"/>
                </a:cubicBezTo>
                <a:cubicBezTo>
                  <a:pt x="244626" y="229870"/>
                  <a:pt x="214781" y="261620"/>
                  <a:pt x="216686" y="289560"/>
                </a:cubicBezTo>
                <a:cubicBezTo>
                  <a:pt x="218591" y="317500"/>
                  <a:pt x="252246" y="338455"/>
                  <a:pt x="278281" y="359410"/>
                </a:cubicBezTo>
                <a:cubicBezTo>
                  <a:pt x="304316" y="380365"/>
                  <a:pt x="320191" y="390525"/>
                  <a:pt x="348131" y="394335"/>
                </a:cubicBezTo>
                <a:cubicBezTo>
                  <a:pt x="376071" y="398145"/>
                  <a:pt x="399566" y="394970"/>
                  <a:pt x="418616" y="377190"/>
                </a:cubicBezTo>
                <a:cubicBezTo>
                  <a:pt x="437666" y="359410"/>
                  <a:pt x="453541" y="325755"/>
                  <a:pt x="444651" y="306705"/>
                </a:cubicBezTo>
                <a:cubicBezTo>
                  <a:pt x="435761" y="287655"/>
                  <a:pt x="393851" y="271780"/>
                  <a:pt x="374801" y="280670"/>
                </a:cubicBezTo>
                <a:cubicBezTo>
                  <a:pt x="355751" y="289560"/>
                  <a:pt x="348131" y="322580"/>
                  <a:pt x="348131" y="350520"/>
                </a:cubicBezTo>
                <a:cubicBezTo>
                  <a:pt x="348131" y="378460"/>
                  <a:pt x="355751" y="405130"/>
                  <a:pt x="374801" y="421005"/>
                </a:cubicBezTo>
                <a:cubicBezTo>
                  <a:pt x="393851" y="436880"/>
                  <a:pt x="416711" y="427990"/>
                  <a:pt x="444651" y="429895"/>
                </a:cubicBezTo>
                <a:cubicBezTo>
                  <a:pt x="472591" y="431800"/>
                  <a:pt x="499261" y="443865"/>
                  <a:pt x="515136" y="429895"/>
                </a:cubicBezTo>
                <a:cubicBezTo>
                  <a:pt x="531011" y="415925"/>
                  <a:pt x="536091" y="373380"/>
                  <a:pt x="524026" y="359410"/>
                </a:cubicBezTo>
                <a:cubicBezTo>
                  <a:pt x="511961" y="345440"/>
                  <a:pt x="471321" y="345440"/>
                  <a:pt x="453541" y="359410"/>
                </a:cubicBezTo>
                <a:cubicBezTo>
                  <a:pt x="435761" y="373380"/>
                  <a:pt x="425601" y="405130"/>
                  <a:pt x="436396" y="429895"/>
                </a:cubicBezTo>
                <a:cubicBezTo>
                  <a:pt x="447191" y="454660"/>
                  <a:pt x="478306" y="469900"/>
                  <a:pt x="506246" y="481965"/>
                </a:cubicBezTo>
                <a:cubicBezTo>
                  <a:pt x="534186" y="494030"/>
                  <a:pt x="564031" y="490220"/>
                  <a:pt x="576731" y="490855"/>
                </a:cubicBezTo>
              </a:path>
            </a:pathLst>
          </a:custGeom>
          <a:noFill/>
          <a:ln>
            <a:solidFill>
              <a:srgbClr val="DE30A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170555" y="3244215"/>
            <a:ext cx="262255" cy="804545"/>
          </a:xfrm>
          <a:custGeom>
            <a:avLst/>
            <a:gdLst>
              <a:gd name="connisteX0" fmla="*/ 0 w 262034"/>
              <a:gd name="connsiteY0" fmla="*/ 798195 h 804695"/>
              <a:gd name="connisteX1" fmla="*/ 70485 w 262034"/>
              <a:gd name="connsiteY1" fmla="*/ 798195 h 804695"/>
              <a:gd name="connisteX2" fmla="*/ 88265 w 262034"/>
              <a:gd name="connsiteY2" fmla="*/ 727710 h 804695"/>
              <a:gd name="connisteX3" fmla="*/ 61595 w 262034"/>
              <a:gd name="connsiteY3" fmla="*/ 657860 h 804695"/>
              <a:gd name="connisteX4" fmla="*/ 8890 w 262034"/>
              <a:gd name="connsiteY4" fmla="*/ 727710 h 804695"/>
              <a:gd name="connisteX5" fmla="*/ 79375 w 262034"/>
              <a:gd name="connsiteY5" fmla="*/ 745490 h 804695"/>
              <a:gd name="connisteX6" fmla="*/ 149225 w 262034"/>
              <a:gd name="connsiteY6" fmla="*/ 736600 h 804695"/>
              <a:gd name="connisteX7" fmla="*/ 175895 w 262034"/>
              <a:gd name="connsiteY7" fmla="*/ 666750 h 804695"/>
              <a:gd name="connisteX8" fmla="*/ 175895 w 262034"/>
              <a:gd name="connsiteY8" fmla="*/ 596265 h 804695"/>
              <a:gd name="connisteX9" fmla="*/ 105410 w 262034"/>
              <a:gd name="connsiteY9" fmla="*/ 552450 h 804695"/>
              <a:gd name="connisteX10" fmla="*/ 96520 w 262034"/>
              <a:gd name="connsiteY10" fmla="*/ 622300 h 804695"/>
              <a:gd name="connisteX11" fmla="*/ 167005 w 262034"/>
              <a:gd name="connsiteY11" fmla="*/ 640080 h 804695"/>
              <a:gd name="connisteX12" fmla="*/ 228600 w 262034"/>
              <a:gd name="connsiteY12" fmla="*/ 570230 h 804695"/>
              <a:gd name="connisteX13" fmla="*/ 228600 w 262034"/>
              <a:gd name="connsiteY13" fmla="*/ 499745 h 804695"/>
              <a:gd name="connisteX14" fmla="*/ 193040 w 262034"/>
              <a:gd name="connsiteY14" fmla="*/ 429895 h 804695"/>
              <a:gd name="connisteX15" fmla="*/ 123190 w 262034"/>
              <a:gd name="connsiteY15" fmla="*/ 412115 h 804695"/>
              <a:gd name="connisteX16" fmla="*/ 132080 w 262034"/>
              <a:gd name="connsiteY16" fmla="*/ 482600 h 804695"/>
              <a:gd name="connisteX17" fmla="*/ 201930 w 262034"/>
              <a:gd name="connsiteY17" fmla="*/ 482600 h 804695"/>
              <a:gd name="connisteX18" fmla="*/ 254635 w 262034"/>
              <a:gd name="connsiteY18" fmla="*/ 412115 h 804695"/>
              <a:gd name="connisteX19" fmla="*/ 254635 w 262034"/>
              <a:gd name="connsiteY19" fmla="*/ 342265 h 804695"/>
              <a:gd name="connisteX20" fmla="*/ 210820 w 262034"/>
              <a:gd name="connsiteY20" fmla="*/ 271780 h 804695"/>
              <a:gd name="connisteX21" fmla="*/ 140335 w 262034"/>
              <a:gd name="connsiteY21" fmla="*/ 271780 h 804695"/>
              <a:gd name="connisteX22" fmla="*/ 79375 w 262034"/>
              <a:gd name="connsiteY22" fmla="*/ 342265 h 804695"/>
              <a:gd name="connisteX23" fmla="*/ 149225 w 262034"/>
              <a:gd name="connsiteY23" fmla="*/ 359410 h 804695"/>
              <a:gd name="connisteX24" fmla="*/ 210820 w 262034"/>
              <a:gd name="connsiteY24" fmla="*/ 289560 h 804695"/>
              <a:gd name="connisteX25" fmla="*/ 210820 w 262034"/>
              <a:gd name="connsiteY25" fmla="*/ 219075 h 804695"/>
              <a:gd name="connisteX26" fmla="*/ 193040 w 262034"/>
              <a:gd name="connsiteY26" fmla="*/ 149225 h 804695"/>
              <a:gd name="connisteX27" fmla="*/ 123190 w 262034"/>
              <a:gd name="connsiteY27" fmla="*/ 140335 h 804695"/>
              <a:gd name="connisteX28" fmla="*/ 105410 w 262034"/>
              <a:gd name="connsiteY28" fmla="*/ 210185 h 804695"/>
              <a:gd name="connisteX29" fmla="*/ 175895 w 262034"/>
              <a:gd name="connsiteY29" fmla="*/ 210185 h 804695"/>
              <a:gd name="connisteX30" fmla="*/ 193040 w 262034"/>
              <a:gd name="connsiteY30" fmla="*/ 140335 h 804695"/>
              <a:gd name="connisteX31" fmla="*/ 193040 w 262034"/>
              <a:gd name="connsiteY31" fmla="*/ 69850 h 804695"/>
              <a:gd name="connisteX32" fmla="*/ 158115 w 262034"/>
              <a:gd name="connsiteY32" fmla="*/ 0 h 8046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rect l="l" t="t" r="r" b="b"/>
            <a:pathLst>
              <a:path w="262034" h="804696">
                <a:moveTo>
                  <a:pt x="0" y="798195"/>
                </a:moveTo>
                <a:cubicBezTo>
                  <a:pt x="13970" y="799465"/>
                  <a:pt x="52705" y="812165"/>
                  <a:pt x="70485" y="798195"/>
                </a:cubicBezTo>
                <a:cubicBezTo>
                  <a:pt x="88265" y="784225"/>
                  <a:pt x="90170" y="755650"/>
                  <a:pt x="88265" y="727710"/>
                </a:cubicBezTo>
                <a:cubicBezTo>
                  <a:pt x="86360" y="699770"/>
                  <a:pt x="77470" y="657860"/>
                  <a:pt x="61595" y="657860"/>
                </a:cubicBezTo>
                <a:cubicBezTo>
                  <a:pt x="45720" y="657860"/>
                  <a:pt x="5080" y="709930"/>
                  <a:pt x="8890" y="727710"/>
                </a:cubicBezTo>
                <a:cubicBezTo>
                  <a:pt x="12700" y="745490"/>
                  <a:pt x="51435" y="743585"/>
                  <a:pt x="79375" y="745490"/>
                </a:cubicBezTo>
                <a:cubicBezTo>
                  <a:pt x="107315" y="747395"/>
                  <a:pt x="130175" y="752475"/>
                  <a:pt x="149225" y="736600"/>
                </a:cubicBezTo>
                <a:cubicBezTo>
                  <a:pt x="168275" y="720725"/>
                  <a:pt x="170815" y="694690"/>
                  <a:pt x="175895" y="666750"/>
                </a:cubicBezTo>
                <a:cubicBezTo>
                  <a:pt x="180975" y="638810"/>
                  <a:pt x="189865" y="619125"/>
                  <a:pt x="175895" y="596265"/>
                </a:cubicBezTo>
                <a:cubicBezTo>
                  <a:pt x="161925" y="573405"/>
                  <a:pt x="121285" y="547370"/>
                  <a:pt x="105410" y="552450"/>
                </a:cubicBezTo>
                <a:cubicBezTo>
                  <a:pt x="89535" y="557530"/>
                  <a:pt x="84455" y="604520"/>
                  <a:pt x="96520" y="622300"/>
                </a:cubicBezTo>
                <a:cubicBezTo>
                  <a:pt x="108585" y="640080"/>
                  <a:pt x="140335" y="650240"/>
                  <a:pt x="167005" y="640080"/>
                </a:cubicBezTo>
                <a:cubicBezTo>
                  <a:pt x="193675" y="629920"/>
                  <a:pt x="216535" y="598170"/>
                  <a:pt x="228600" y="570230"/>
                </a:cubicBezTo>
                <a:cubicBezTo>
                  <a:pt x="240665" y="542290"/>
                  <a:pt x="235585" y="527685"/>
                  <a:pt x="228600" y="499745"/>
                </a:cubicBezTo>
                <a:cubicBezTo>
                  <a:pt x="221615" y="471805"/>
                  <a:pt x="213995" y="447675"/>
                  <a:pt x="193040" y="429895"/>
                </a:cubicBezTo>
                <a:cubicBezTo>
                  <a:pt x="172085" y="412115"/>
                  <a:pt x="135255" y="401320"/>
                  <a:pt x="123190" y="412115"/>
                </a:cubicBezTo>
                <a:cubicBezTo>
                  <a:pt x="111125" y="422910"/>
                  <a:pt x="116205" y="468630"/>
                  <a:pt x="132080" y="482600"/>
                </a:cubicBezTo>
                <a:cubicBezTo>
                  <a:pt x="147955" y="496570"/>
                  <a:pt x="177165" y="496570"/>
                  <a:pt x="201930" y="482600"/>
                </a:cubicBezTo>
                <a:cubicBezTo>
                  <a:pt x="226695" y="468630"/>
                  <a:pt x="243840" y="440055"/>
                  <a:pt x="254635" y="412115"/>
                </a:cubicBezTo>
                <a:cubicBezTo>
                  <a:pt x="265430" y="384175"/>
                  <a:pt x="263525" y="370205"/>
                  <a:pt x="254635" y="342265"/>
                </a:cubicBezTo>
                <a:cubicBezTo>
                  <a:pt x="245745" y="314325"/>
                  <a:pt x="233680" y="285750"/>
                  <a:pt x="210820" y="271780"/>
                </a:cubicBezTo>
                <a:cubicBezTo>
                  <a:pt x="187960" y="257810"/>
                  <a:pt x="166370" y="257810"/>
                  <a:pt x="140335" y="271780"/>
                </a:cubicBezTo>
                <a:cubicBezTo>
                  <a:pt x="114300" y="285750"/>
                  <a:pt x="77470" y="324485"/>
                  <a:pt x="79375" y="342265"/>
                </a:cubicBezTo>
                <a:cubicBezTo>
                  <a:pt x="81280" y="360045"/>
                  <a:pt x="123190" y="370205"/>
                  <a:pt x="149225" y="359410"/>
                </a:cubicBezTo>
                <a:cubicBezTo>
                  <a:pt x="175260" y="348615"/>
                  <a:pt x="198755" y="317500"/>
                  <a:pt x="210820" y="289560"/>
                </a:cubicBezTo>
                <a:cubicBezTo>
                  <a:pt x="222885" y="261620"/>
                  <a:pt x="214630" y="247015"/>
                  <a:pt x="210820" y="219075"/>
                </a:cubicBezTo>
                <a:cubicBezTo>
                  <a:pt x="207010" y="191135"/>
                  <a:pt x="210820" y="165100"/>
                  <a:pt x="193040" y="149225"/>
                </a:cubicBezTo>
                <a:cubicBezTo>
                  <a:pt x="175260" y="133350"/>
                  <a:pt x="140970" y="128270"/>
                  <a:pt x="123190" y="140335"/>
                </a:cubicBezTo>
                <a:cubicBezTo>
                  <a:pt x="105410" y="152400"/>
                  <a:pt x="94615" y="196215"/>
                  <a:pt x="105410" y="210185"/>
                </a:cubicBezTo>
                <a:cubicBezTo>
                  <a:pt x="116205" y="224155"/>
                  <a:pt x="158115" y="224155"/>
                  <a:pt x="175895" y="210185"/>
                </a:cubicBezTo>
                <a:cubicBezTo>
                  <a:pt x="193675" y="196215"/>
                  <a:pt x="189865" y="168275"/>
                  <a:pt x="193040" y="140335"/>
                </a:cubicBezTo>
                <a:cubicBezTo>
                  <a:pt x="196215" y="112395"/>
                  <a:pt x="200025" y="97790"/>
                  <a:pt x="193040" y="69850"/>
                </a:cubicBezTo>
                <a:cubicBezTo>
                  <a:pt x="186055" y="41910"/>
                  <a:pt x="165100" y="12700"/>
                  <a:pt x="158115" y="0"/>
                </a:cubicBezTo>
              </a:path>
            </a:pathLst>
          </a:custGeom>
          <a:noFill/>
          <a:ln>
            <a:solidFill>
              <a:srgbClr val="E42C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HookesPresentazi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780" y="3743960"/>
            <a:ext cx="2734945" cy="284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23"/>
              <p:cNvSpPr txBox="1"/>
              <p:nvPr/>
            </p:nvSpPr>
            <p:spPr>
              <a:xfrm>
                <a:off x="6032500" y="3743960"/>
                <a:ext cx="2520950" cy="2646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𝑭</m:t>
                      </m:r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 </m:t>
                      </m:r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𝒙</m:t>
                      </m:r>
                    </m:oMath>
                  </m:oMathPara>
                </a14:m>
                <a:endParaRPr lang="en-US" sz="2000" b="1" i="1">
                  <a:solidFill>
                    <a:srgbClr val="00206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b="1" i="1">
                    <a:solidFill>
                      <a:srgbClr val="002060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x</a:t>
                </a:r>
                <a:r>
                  <a:rPr lang="en-US" sz="1600" i="1">
                    <a:solidFill>
                      <a:srgbClr val="002060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it-IT" altLang="en-US" sz="1600" i="1">
                    <a:solidFill>
                      <a:srgbClr val="002060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it-IT" dirty="0">
                    <a:solidFill>
                      <a:srgbClr val="002060"/>
                    </a:solidFill>
                  </a:rPr>
                  <a:t>è l’allungamento in </a:t>
                </a:r>
                <a:r>
                  <a:rPr lang="it-IT" b="1" dirty="0">
                    <a:solidFill>
                      <a:srgbClr val="002060"/>
                    </a:solidFill>
                  </a:rPr>
                  <a:t>metri</a:t>
                </a:r>
                <a:r>
                  <a:rPr lang="it-IT" dirty="0">
                    <a:solidFill>
                      <a:srgbClr val="002060"/>
                    </a:solidFill>
                  </a:rPr>
                  <a:t> che subisce la molla data dalla distanza desiderata tra i dispositivi;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b="1" i="1">
                    <a:solidFill>
                      <a:srgbClr val="002060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k</a:t>
                </a:r>
                <a:r>
                  <a:rPr lang="it-IT" dirty="0">
                    <a:solidFill>
                      <a:srgbClr val="002060"/>
                    </a:solidFill>
                  </a:rPr>
                  <a:t> è la costante di </a:t>
                </a:r>
                <a:r>
                  <a:rPr lang="it-IT" b="1" dirty="0">
                    <a:solidFill>
                      <a:srgbClr val="002060"/>
                    </a:solidFill>
                  </a:rPr>
                  <a:t>rigidezza</a:t>
                </a:r>
                <a:r>
                  <a:rPr lang="it-IT" dirty="0">
                    <a:solidFill>
                      <a:srgbClr val="002060"/>
                    </a:solidFill>
                  </a:rPr>
                  <a:t> della molla in </a:t>
                </a:r>
                <a:r>
                  <a:rPr lang="it-IT" b="1" dirty="0">
                    <a:solidFill>
                      <a:srgbClr val="002060"/>
                    </a:solidFill>
                  </a:rPr>
                  <a:t>newton/metri.</a:t>
                </a:r>
              </a:p>
            </p:txBody>
          </p:sp>
        </mc:Choice>
        <mc:Fallback xmlns="">
          <p:sp>
            <p:nvSpPr>
              <p:cNvPr id="24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500" y="3743960"/>
                <a:ext cx="2520950" cy="26460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>
                <a:solidFill>
                  <a:srgbClr val="002060"/>
                </a:solidFill>
              </a:rPr>
              <a:t>Circular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sz="4000" b="1" dirty="0">
                <a:solidFill>
                  <a:srgbClr val="002060"/>
                </a:solidFill>
              </a:rPr>
              <a:t>Position</a:t>
            </a:r>
          </a:p>
        </p:txBody>
      </p:sp>
      <p:sp>
        <p:nvSpPr>
          <p:cNvPr id="14" name="Pulsante di azione: Home 13">
            <a:hlinkClick r:id="rId4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Action Button: Forward or Next 6">
            <a:hlinkClick r:id="" action="ppaction://hlinkshowjump?jump=nextslide"/>
          </p:cNvPr>
          <p:cNvSpPr/>
          <p:nvPr/>
        </p:nvSpPr>
        <p:spPr>
          <a:xfrm>
            <a:off x="11353800" y="5894070"/>
            <a:ext cx="673100" cy="565785"/>
          </a:xfrm>
          <a:prstGeom prst="actionButtonForwardNex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P - Realizzato con Clipchamp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9535" y="1273810"/>
            <a:ext cx="9462135" cy="5186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solidFill>
                  <a:srgbClr val="002060"/>
                </a:solidFill>
              </a:rPr>
              <a:t>Circular</a:t>
            </a:r>
            <a:r>
              <a:rPr lang="it-IT" dirty="0">
                <a:solidFill>
                  <a:srgbClr val="002060"/>
                </a:solidFill>
              </a:rPr>
              <a:t> </a:t>
            </a:r>
            <a:r>
              <a:rPr lang="it-IT" sz="4000" b="1" dirty="0">
                <a:solidFill>
                  <a:srgbClr val="002060"/>
                </a:solidFill>
              </a:rPr>
              <a:t>Position - </a:t>
            </a:r>
            <a:r>
              <a:rPr lang="it-IT" sz="4000" b="1" dirty="0">
                <a:solidFill>
                  <a:srgbClr val="002060"/>
                </a:solidFill>
                <a:sym typeface="+mn-ea"/>
              </a:rPr>
              <a:t>Meccanismo utilizzato per costruire la circonferenza </a:t>
            </a:r>
            <a:endParaRPr lang="it-IT" sz="4000" b="1" dirty="0">
              <a:solidFill>
                <a:srgbClr val="002060"/>
              </a:solidFill>
            </a:endParaRPr>
          </a:p>
        </p:txBody>
      </p:sp>
      <p:sp>
        <p:nvSpPr>
          <p:cNvPr id="14" name="Pulsante di azione: Home 13">
            <a:hlinkClick r:id="rId2" action="ppaction://hlinksldjump" highlightClick="1"/>
          </p:cNvPr>
          <p:cNvSpPr/>
          <p:nvPr/>
        </p:nvSpPr>
        <p:spPr>
          <a:xfrm>
            <a:off x="162728" y="5894000"/>
            <a:ext cx="675472" cy="565926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1689309"/>
                <a:ext cx="5181600" cy="49364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000" b="1" u="sng" dirty="0">
                    <a:solidFill>
                      <a:srgbClr val="002060"/>
                    </a:solidFill>
                  </a:rPr>
                  <a:t>Il master è considerato l'origine di un sistema di assi cartesiani "virtuale". </a:t>
                </a:r>
                <a:endParaRPr lang="it-IT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r>
                  <a:rPr lang="it-IT" sz="2000" dirty="0">
                    <a:solidFill>
                      <a:srgbClr val="002060"/>
                    </a:solidFill>
                  </a:rPr>
                  <a:t>Viene calcolata la posizione esatta degli slave determinando la misura in radianti dell’angolo formato tra uno slave e il master come segue: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it-IT" sz="2000" b="1" i="1" dirty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sym typeface="+mn-ea"/>
                            </a:rPr>
                            <m:t>𝛉</m:t>
                          </m:r>
                        </m:e>
                        <m:sub>
                          <m:r>
                            <a:rPr lang="en-US" altLang="it-IT" sz="2000" b="1" i="1" dirty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𝒊</m:t>
                          </m:r>
                        </m:sub>
                      </m:sSub>
                      <m:r>
                        <a:rPr lang="en-US" altLang="it-IT" sz="2000" b="1" i="1" dirty="0">
                          <a:solidFill>
                            <a:srgbClr val="00206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altLang="it-IT" sz="2000" b="1" i="1" dirty="0">
                          <a:solidFill>
                            <a:srgbClr val="00206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𝒊</m:t>
                      </m:r>
                      <m:r>
                        <a:rPr lang="en-US" altLang="it-IT" sz="2000" b="1" i="1" dirty="0">
                          <a:solidFill>
                            <a:srgbClr val="00206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 ∙</m:t>
                      </m:r>
                      <m:d>
                        <m:dPr>
                          <m:ctrlPr>
                            <a:rPr lang="ar-AE" altLang="it-IT" sz="2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altLang="it-IT" sz="2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ar-AE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𝒕𝒐𝒕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𝒏</m:t>
                              </m:r>
                            </m:den>
                          </m:f>
                          <m:r>
                            <a:rPr lang="ar-AE" sz="2000" b="1" dirty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sz="2000" b="1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it-IT" sz="2000" b="1" u="sng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it-IT" sz="2000" b="1" u="sng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it-IT" sz="2000" b="1" u="sng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it-IT" sz="2000" b="1" u="sng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it-IT" sz="2000" b="1" u="sng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r>
                  <a:rPr lang="it-IT" sz="2000" b="1" u="sng" dirty="0">
                    <a:solidFill>
                      <a:srgbClr val="002060"/>
                    </a:solidFill>
                  </a:rPr>
                  <a:t>Ogni posizione sulla circonferenza viene associata a un angolo distintivo</a:t>
                </a:r>
                <a:r>
                  <a:rPr lang="it-IT" sz="2000" b="1" i="1" u="sng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u="sng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it-IT" sz="2000" b="1" i="1" u="sng" dirty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sym typeface="+mn-ea"/>
                          </a:rPr>
                          <m:t>𝜽</m:t>
                        </m:r>
                      </m:e>
                      <m:sub>
                        <m:r>
                          <a:rPr lang="en-US" altLang="it-IT" sz="2000" b="1" i="1" u="sng" dirty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</m:oMath>
                </a14:m>
                <a:endParaRPr lang="it-IT" sz="2000" b="1" i="1" u="sng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1689309"/>
                <a:ext cx="5181600" cy="4936490"/>
              </a:xfrm>
              <a:blipFill>
                <a:blip r:embed="rId3"/>
                <a:stretch>
                  <a:fillRect l="-1294" t="-1235" r="-1176"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11287" t="17481" r="11279" b="9164"/>
          <a:stretch>
            <a:fillRect/>
          </a:stretch>
        </p:blipFill>
        <p:spPr>
          <a:xfrm>
            <a:off x="838200" y="2543810"/>
            <a:ext cx="5181600" cy="2914650"/>
          </a:xfrm>
          <a:prstGeom prst="rect">
            <a:avLst/>
          </a:prstGeom>
        </p:spPr>
      </p:pic>
      <p:sp>
        <p:nvSpPr>
          <p:cNvPr id="7" name="Action Button: Forward or Next 6">
            <a:hlinkClick r:id="" action="ppaction://hlinkshowjump?jump=nextslide"/>
          </p:cNvPr>
          <p:cNvSpPr/>
          <p:nvPr/>
        </p:nvSpPr>
        <p:spPr>
          <a:xfrm>
            <a:off x="11353800" y="5894070"/>
            <a:ext cx="673100" cy="565785"/>
          </a:xfrm>
          <a:prstGeom prst="actionButtonForwardNex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35480" y="3122295"/>
            <a:ext cx="1402715" cy="13677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96820" y="3647440"/>
            <a:ext cx="288290" cy="2895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0"/>
            <a:endCxn id="10" idx="0"/>
          </p:cNvCxnSpPr>
          <p:nvPr/>
        </p:nvCxnSpPr>
        <p:spPr>
          <a:xfrm flipV="1">
            <a:off x="2640965" y="3122295"/>
            <a:ext cx="0" cy="5251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6"/>
          </p:cNvCxnSpPr>
          <p:nvPr/>
        </p:nvCxnSpPr>
        <p:spPr>
          <a:xfrm flipV="1">
            <a:off x="2785110" y="3782060"/>
            <a:ext cx="53657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7"/>
            <a:endCxn id="11" idx="7"/>
          </p:cNvCxnSpPr>
          <p:nvPr/>
        </p:nvCxnSpPr>
        <p:spPr>
          <a:xfrm flipV="1">
            <a:off x="2743200" y="3400425"/>
            <a:ext cx="415290" cy="289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1"/>
          </p:cNvCxnSpPr>
          <p:nvPr/>
        </p:nvCxnSpPr>
        <p:spPr>
          <a:xfrm flipH="1" flipV="1">
            <a:off x="2054860" y="3397885"/>
            <a:ext cx="483870" cy="292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50085" y="3843020"/>
            <a:ext cx="541655" cy="1663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378075" y="3912870"/>
            <a:ext cx="201295" cy="524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727325" y="3921760"/>
            <a:ext cx="280035" cy="497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649220" y="2987040"/>
            <a:ext cx="244475" cy="795020"/>
          </a:xfrm>
          <a:prstGeom prst="line">
            <a:avLst/>
          </a:prstGeom>
          <a:ln w="6350" cap="flat" cmpd="sng" algn="ctr">
            <a:solidFill>
              <a:schemeClr val="accent6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2526030" y="3429000"/>
            <a:ext cx="551815" cy="630555"/>
          </a:xfrm>
          <a:prstGeom prst="arc">
            <a:avLst>
              <a:gd name="adj1" fmla="val 15668906"/>
              <a:gd name="adj2" fmla="val 652243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2729865" y="3597910"/>
            <a:ext cx="219710" cy="411480"/>
          </a:xfrm>
          <a:prstGeom prst="arc">
            <a:avLst>
              <a:gd name="adj1" fmla="val 16562645"/>
              <a:gd name="adj2" fmla="val 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6447790" y="3912870"/>
                <a:ext cx="4491878" cy="1900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it-IT" sz="1600" b="1" i="1" dirty="0">
                        <a:solidFill>
                          <a:srgbClr val="00206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𝒊</m:t>
                    </m:r>
                  </m:oMath>
                </a14:m>
                <a:r>
                  <a:rPr lang="it-IT" altLang="en-US" sz="1600" i="1" dirty="0">
                    <a:solidFill>
                      <a:srgbClr val="002060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it-IT" sz="1600" dirty="0">
                    <a:solidFill>
                      <a:srgbClr val="002060"/>
                    </a:solidFill>
                  </a:rPr>
                  <a:t>è l’indice assegnato ad un dispositivo che costituisce la sua posizione nel perimetro della circonferenza;</a:t>
                </a:r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𝒏</m:t>
                    </m:r>
                  </m:oMath>
                </a14:m>
                <a:r>
                  <a:rPr lang="it-IT" altLang="en-US" sz="1600" i="1" dirty="0">
                    <a:solidFill>
                      <a:srgbClr val="002060"/>
                    </a:solidFill>
                    <a:latin typeface="Cambria Math" panose="02040503050406030204" charset="0"/>
                  </a:rPr>
                  <a:t> </a:t>
                </a:r>
                <a:r>
                  <a:rPr lang="it-IT" sz="1600" dirty="0">
                    <a:solidFill>
                      <a:srgbClr val="002060"/>
                    </a:solidFill>
                  </a:rPr>
                  <a:t>è il numero di parti in cui si desidera suddividere la circonferenza;</a:t>
                </a:r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1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sz="1600" b="1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it-IT" altLang="en-US" sz="1600" dirty="0">
                    <a:solidFill>
                      <a:srgbClr val="002060"/>
                    </a:solidFill>
                  </a:rPr>
                  <a:t> </a:t>
                </a:r>
                <a:r>
                  <a:rPr lang="it-IT" sz="1600" dirty="0">
                    <a:solidFill>
                      <a:srgbClr val="002060"/>
                    </a:solidFill>
                  </a:rPr>
                  <a:t>rappresenta l’ampiezza angolare dell’intera circonferenza, che è 2π radianti o 360◦;</a:t>
                </a:r>
                <a:endParaRPr lang="it-IT" altLang="en-US" sz="1600" i="1" dirty="0">
                  <a:solidFill>
                    <a:srgbClr val="00206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790" y="3912870"/>
                <a:ext cx="4491878" cy="1900007"/>
              </a:xfrm>
              <a:prstGeom prst="rect">
                <a:avLst/>
              </a:prstGeom>
              <a:blipFill>
                <a:blip r:embed="rId5"/>
                <a:stretch>
                  <a:fillRect l="-543" t="-2244" b="-32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</TotalTime>
  <Words>845</Words>
  <Application>Microsoft Office PowerPoint</Application>
  <PresentationFormat>Widescreen</PresentationFormat>
  <Paragraphs>95</Paragraphs>
  <Slides>14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Tema di Office</vt:lpstr>
      <vt:lpstr>Progettazione ed implementazione di algoritmi di Formation Control per reti di agenti mobili</vt:lpstr>
      <vt:lpstr>Indice</vt:lpstr>
      <vt:lpstr>Navigazione automa di UV in scenari agricoli</vt:lpstr>
      <vt:lpstr>Schemi cooperativi UV</vt:lpstr>
      <vt:lpstr>Framework FCPP</vt:lpstr>
      <vt:lpstr>Circular Forces</vt:lpstr>
      <vt:lpstr>Circular Forces - Meccanismo utilizzato per costruire la circonferenza </vt:lpstr>
      <vt:lpstr>Circular Position</vt:lpstr>
      <vt:lpstr>Circular Position - Meccanismo utilizzato per costruire la circonferenza </vt:lpstr>
      <vt:lpstr>Circular Position - Meccanismo utilizzato per evitare collisioni tra agenti</vt:lpstr>
      <vt:lpstr>Analisi</vt:lpstr>
      <vt:lpstr>Analisi comparativa – Test Nominal</vt:lpstr>
      <vt:lpstr>Considerazioni</vt:lpstr>
      <vt:lpstr>Grazie per l’attenzione.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ed implementazione di algoritmi di Formation Control per reti di agenti mobili</dc:title>
  <dc:creator>Daniela Magri</dc:creator>
  <cp:lastModifiedBy>Daniela Magri</cp:lastModifiedBy>
  <cp:revision>117</cp:revision>
  <dcterms:created xsi:type="dcterms:W3CDTF">2023-11-03T12:53:00Z</dcterms:created>
  <dcterms:modified xsi:type="dcterms:W3CDTF">2023-11-07T20:21:44Z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56F94866B61F44BABA03175CD53C4E3E_12</vt:lpwstr>
  </property>
  <property fmtid="{D5CDD505-2E9C-101B-9397-08002B2CF9AE}" pid="3" name="KSOProductBuildVer">
    <vt:lpwstr>1033-12.2.0.13266</vt:lpwstr>
  </property>
</Properties>
</file>